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2"/>
  </p:notesMasterIdLst>
  <p:sldIdLst>
    <p:sldId id="326" r:id="rId5"/>
    <p:sldId id="302" r:id="rId6"/>
    <p:sldId id="321" r:id="rId7"/>
    <p:sldId id="323" r:id="rId8"/>
    <p:sldId id="319" r:id="rId9"/>
    <p:sldId id="325" r:id="rId10"/>
    <p:sldId id="327" r:id="rId11"/>
  </p:sldIdLst>
  <p:sldSz cx="9144000" cy="5143500" type="screen16x9"/>
  <p:notesSz cx="6797675" cy="9928225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195B"/>
    <a:srgbClr val="610F36"/>
    <a:srgbClr val="2AAFE7"/>
    <a:srgbClr val="EDEDED"/>
    <a:srgbClr val="F3F3F3"/>
    <a:srgbClr val="F2F2F2"/>
    <a:srgbClr val="10253F"/>
    <a:srgbClr val="FFFFCC"/>
    <a:srgbClr val="FFFB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ile chiaro 3 - Color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2838BEF-8BB2-4498-84A7-C5851F593DF1}" styleName="Stile medio 4 - Color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02" autoAdjust="0"/>
    <p:restoredTop sz="94660"/>
  </p:normalViewPr>
  <p:slideViewPr>
    <p:cSldViewPr snapToGrid="0">
      <p:cViewPr varScale="1">
        <p:scale>
          <a:sx n="90" d="100"/>
          <a:sy n="90" d="100"/>
        </p:scale>
        <p:origin x="714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8135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8135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r">
              <a:defRPr sz="1200"/>
            </a:lvl1pPr>
          </a:lstStyle>
          <a:p>
            <a:fld id="{E2D344C9-2D31-2643-A735-A2DF147AA984}" type="datetimeFigureOut">
              <a:rPr lang="it-IT" smtClean="0"/>
              <a:t>14/09/2022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5" tIns="45718" rIns="91435" bIns="45718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7959"/>
            <a:ext cx="5438140" cy="3909239"/>
          </a:xfrm>
          <a:prstGeom prst="rect">
            <a:avLst/>
          </a:prstGeom>
        </p:spPr>
        <p:txBody>
          <a:bodyPr vert="horz" lIns="91435" tIns="45718" rIns="91435" bIns="45718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1" y="9430092"/>
            <a:ext cx="2945659" cy="498134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4" y="9430092"/>
            <a:ext cx="2945659" cy="498134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r">
              <a:defRPr sz="1200"/>
            </a:lvl1pPr>
          </a:lstStyle>
          <a:p>
            <a:fld id="{EF2454C2-3C38-104A-8D42-F7976B37B00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3520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21167"/>
            <a:fld id="{EF2454C2-3C38-104A-8D42-F7976B37B004}" type="slidenum">
              <a:rPr lang="it-IT">
                <a:solidFill>
                  <a:prstClr val="black"/>
                </a:solidFill>
                <a:latin typeface="Calibri" panose="020F0502020204030204"/>
              </a:rPr>
              <a:pPr defTabSz="921167"/>
              <a:t>3</a:t>
            </a:fld>
            <a:endParaRPr lang="it-IT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1348622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Users/mario/Lavori/Infocamere/modello%20powerpoint_3/mezzaluna.jpg" TargetMode="External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Users/mario/Lavori/Infocamere/ppt_15_1_16/testata.jpg" TargetMode="External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5" Type="http://schemas.openxmlformats.org/officeDocument/2006/relationships/image" Target="file://localhost/Users/mario/Lavori/Infocamere/ppt_15_1_16/base_2.jpg" TargetMode="External"/><Relationship Id="rId4" Type="http://schemas.openxmlformats.org/officeDocument/2006/relationships/image" Target="../media/image5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0959B5AE-0116-4227-A285-23DB44C2476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874" y="4743762"/>
            <a:ext cx="1215479" cy="260853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D344F0F5-016E-4CED-ACA3-F5C51DA7C9F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3" y="0"/>
            <a:ext cx="574259" cy="734291"/>
          </a:xfrm>
          <a:prstGeom prst="rect">
            <a:avLst/>
          </a:prstGeom>
        </p:spPr>
      </p:pic>
      <p:sp>
        <p:nvSpPr>
          <p:cNvPr id="3" name="Arco 2">
            <a:extLst>
              <a:ext uri="{FF2B5EF4-FFF2-40B4-BE49-F238E27FC236}">
                <a16:creationId xmlns:a16="http://schemas.microsoft.com/office/drawing/2014/main" id="{BB835DBE-4AA7-DD3D-CB2A-8E6A322BC4E8}"/>
              </a:ext>
            </a:extLst>
          </p:cNvPr>
          <p:cNvSpPr/>
          <p:nvPr userDrawn="1"/>
        </p:nvSpPr>
        <p:spPr>
          <a:xfrm>
            <a:off x="8599894" y="4749499"/>
            <a:ext cx="283232" cy="283232"/>
          </a:xfrm>
          <a:prstGeom prst="arc">
            <a:avLst>
              <a:gd name="adj1" fmla="val 16200000"/>
              <a:gd name="adj2" fmla="val 9642570"/>
            </a:avLst>
          </a:prstGeom>
          <a:ln w="38100">
            <a:solidFill>
              <a:srgbClr val="2AAFE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8504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3870E-9FFF-40AD-93F6-5D9747DE2C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0284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3870E-9FFF-40AD-93F6-5D9747DE2C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5191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3870E-9FFF-40AD-93F6-5D9747DE2C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9486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</p:spPr>
        <p:txBody>
          <a:bodyPr/>
          <a:lstStyle>
            <a:lvl1pPr>
              <a:defRPr sz="1100">
                <a:solidFill>
                  <a:srgbClr val="184B9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it-IT"/>
          </a:p>
        </p:txBody>
      </p:sp>
      <p:pic>
        <p:nvPicPr>
          <p:cNvPr id="10" name="mezzaluna.jpg" descr="/Users/mario/Lavori/Infocamere/modello powerpoint_3/mezzaluna.jpg"/>
          <p:cNvPicPr>
            <a:picLocks noChangeAspect="1"/>
          </p:cNvPicPr>
          <p:nvPr userDrawn="1"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65760" cy="1676400"/>
          </a:xfrm>
          <a:prstGeom prst="rect">
            <a:avLst/>
          </a:prstGeom>
        </p:spPr>
      </p:pic>
      <p:sp>
        <p:nvSpPr>
          <p:cNvPr id="11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100392" y="4726905"/>
            <a:ext cx="662281" cy="365125"/>
          </a:xfrm>
        </p:spPr>
        <p:txBody>
          <a:bodyPr/>
          <a:lstStyle>
            <a:lvl1pPr>
              <a:defRPr>
                <a:solidFill>
                  <a:srgbClr val="184B9A"/>
                </a:solidFill>
              </a:defRPr>
            </a:lvl1pPr>
          </a:lstStyle>
          <a:p>
            <a:fld id="{5EECA967-669B-5F49-BDED-58964807E68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2028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testata.jpg" descr="/Users/mario/Lavori/Infocamere/ppt_15_1_16/testata.jpg"/>
          <p:cNvPicPr>
            <a:picLocks noChangeAspect="1"/>
          </p:cNvPicPr>
          <p:nvPr userDrawn="1"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96568"/>
          </a:xfrm>
          <a:prstGeom prst="rect">
            <a:avLst/>
          </a:prstGeom>
        </p:spPr>
      </p:pic>
      <p:pic>
        <p:nvPicPr>
          <p:cNvPr id="4" name="base_1.jpg"/>
          <p:cNvPicPr>
            <a:picLocks noChangeAspect="1"/>
          </p:cNvPicPr>
          <p:nvPr userDrawn="1"/>
        </p:nvPicPr>
        <p:blipFill>
          <a:blip r:embed="rId4" r:link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90701"/>
            <a:ext cx="9144000" cy="3352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3624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3870E-9FFF-40AD-93F6-5D9747DE2C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5033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3870E-9FFF-40AD-93F6-5D9747DE2C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0567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3870E-9FFF-40AD-93F6-5D9747DE2C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7179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3870E-9FFF-40AD-93F6-5D9747DE2C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6916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3870E-9FFF-40AD-93F6-5D9747DE2C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1703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3870E-9FFF-40AD-93F6-5D9747DE2C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2626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33870E-9FFF-40AD-93F6-5D9747DE2C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6716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11" Type="http://schemas.openxmlformats.org/officeDocument/2006/relationships/image" Target="../media/image16.svg"/><Relationship Id="rId5" Type="http://schemas.openxmlformats.org/officeDocument/2006/relationships/image" Target="../media/image10.sv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9.png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hyperlink" Target="https://www.governo.it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DEDED"/>
            </a:gs>
            <a:gs pos="72000">
              <a:schemeClr val="bg1"/>
            </a:gs>
          </a:gsLst>
          <a:lin ang="10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Immagine 18">
            <a:extLst>
              <a:ext uri="{FF2B5EF4-FFF2-40B4-BE49-F238E27FC236}">
                <a16:creationId xmlns:a16="http://schemas.microsoft.com/office/drawing/2014/main" id="{E610BF53-80A2-944C-93B0-66E3061F2C7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317" y="4310022"/>
            <a:ext cx="1901273" cy="408031"/>
          </a:xfrm>
          <a:prstGeom prst="rect">
            <a:avLst/>
          </a:prstGeom>
        </p:spPr>
      </p:pic>
      <p:sp>
        <p:nvSpPr>
          <p:cNvPr id="8" name="Segnaposto testo 23"/>
          <p:cNvSpPr txBox="1">
            <a:spLocks/>
          </p:cNvSpPr>
          <p:nvPr/>
        </p:nvSpPr>
        <p:spPr>
          <a:xfrm>
            <a:off x="505952" y="664939"/>
            <a:ext cx="5392619" cy="1783035"/>
          </a:xfrm>
          <a:prstGeom prst="rect">
            <a:avLst/>
          </a:prstGeom>
        </p:spPr>
        <p:txBody>
          <a:bodyPr vert="horz"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it-IT" sz="3300" b="1" kern="1200" dirty="0" smtClean="0">
                <a:solidFill>
                  <a:srgbClr val="24509A"/>
                </a:solidFill>
                <a:latin typeface="Arial"/>
                <a:ea typeface="+mj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it-IT" sz="2800" dirty="0">
                <a:solidFill>
                  <a:srgbClr val="A3195B"/>
                </a:solidFill>
                <a:latin typeface="Bahnschrift" panose="020B0502040204020203" pitchFamily="34" charset="0"/>
              </a:rPr>
              <a:t>LA CERTIFICAZIONE </a:t>
            </a:r>
          </a:p>
          <a:p>
            <a:pPr>
              <a:spcBef>
                <a:spcPts val="0"/>
              </a:spcBef>
            </a:pPr>
            <a:r>
              <a:rPr lang="it-IT" sz="2800" dirty="0">
                <a:solidFill>
                  <a:srgbClr val="A3195B"/>
                </a:solidFill>
                <a:latin typeface="Bahnschrift" panose="020B0502040204020203" pitchFamily="34" charset="0"/>
              </a:rPr>
              <a:t>DELLA PARITÀ DI GENERE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6EF9B132-8200-4560-BAA5-F3F1D79C27B2}"/>
              </a:ext>
            </a:extLst>
          </p:cNvPr>
          <p:cNvSpPr txBox="1"/>
          <p:nvPr/>
        </p:nvSpPr>
        <p:spPr>
          <a:xfrm>
            <a:off x="479189" y="3007496"/>
            <a:ext cx="4627535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it-IT" sz="1200" i="1" dirty="0">
                <a:solidFill>
                  <a:srgbClr val="002060"/>
                </a:solidFill>
                <a:latin typeface="Bahnschrift" panose="020B0502040204020203" pitchFamily="34" charset="0"/>
                <a:ea typeface="+mj-ea"/>
                <a:cs typeface="Arial"/>
              </a:rPr>
              <a:t>Giuseppe Tripoli - </a:t>
            </a:r>
            <a:r>
              <a:rPr lang="it-IT" sz="1050" dirty="0">
                <a:solidFill>
                  <a:srgbClr val="002060"/>
                </a:solidFill>
                <a:latin typeface="Bahnschrift" panose="020B0502040204020203" pitchFamily="34" charset="0"/>
                <a:ea typeface="+mj-ea"/>
                <a:cs typeface="Arial"/>
              </a:rPr>
              <a:t>SEGRETARIO GENERALE UNIONCAMERE</a:t>
            </a:r>
            <a:endParaRPr lang="it-IT" sz="1200" dirty="0">
              <a:solidFill>
                <a:srgbClr val="002060"/>
              </a:solidFill>
              <a:latin typeface="Bahnschrift" panose="020B0502040204020203" pitchFamily="34" charset="0"/>
              <a:ea typeface="+mj-ea"/>
              <a:cs typeface="Arial"/>
            </a:endParaRPr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8B4895C7-D0AC-69CE-6A58-43488EBA09D2}"/>
              </a:ext>
            </a:extLst>
          </p:cNvPr>
          <p:cNvSpPr txBox="1"/>
          <p:nvPr/>
        </p:nvSpPr>
        <p:spPr>
          <a:xfrm>
            <a:off x="502533" y="2687244"/>
            <a:ext cx="1953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b="1" dirty="0">
                <a:solidFill>
                  <a:srgbClr val="002060"/>
                </a:solidFill>
                <a:latin typeface="Bahnschrift" panose="020B0502040204020203" pitchFamily="34" charset="0"/>
                <a:ea typeface="+mj-ea"/>
                <a:cs typeface="Arial"/>
              </a:rPr>
              <a:t>Roma, 14 settembre 2022</a:t>
            </a:r>
          </a:p>
        </p:txBody>
      </p:sp>
    </p:spTree>
    <p:extLst>
      <p:ext uri="{BB962C8B-B14F-4D97-AF65-F5344CB8AC3E}">
        <p14:creationId xmlns:p14="http://schemas.microsoft.com/office/powerpoint/2010/main" val="1623381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0000">
              <a:srgbClr val="EDEDED"/>
            </a:gs>
            <a:gs pos="100000">
              <a:schemeClr val="bg1"/>
            </a:gs>
          </a:gsLst>
          <a:lin ang="120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tangolo 14">
            <a:extLst>
              <a:ext uri="{FF2B5EF4-FFF2-40B4-BE49-F238E27FC236}">
                <a16:creationId xmlns:a16="http://schemas.microsoft.com/office/drawing/2014/main" id="{012538BA-7AC2-447B-9191-E3C564EF127C}"/>
              </a:ext>
            </a:extLst>
          </p:cNvPr>
          <p:cNvSpPr/>
          <p:nvPr/>
        </p:nvSpPr>
        <p:spPr>
          <a:xfrm>
            <a:off x="689121" y="116065"/>
            <a:ext cx="7927236" cy="789449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r>
              <a:rPr lang="it-IT" b="1" spc="65" dirty="0">
                <a:solidFill>
                  <a:srgbClr val="002060"/>
                </a:solidFill>
                <a:latin typeface="Bahnschrift" panose="020B0502040204020203" pitchFamily="34" charset="0"/>
                <a:ea typeface="+mj-lt"/>
                <a:cs typeface="+mj-lt"/>
              </a:rPr>
              <a:t>TARGET E OBIETTIVI</a:t>
            </a:r>
            <a:endParaRPr lang="it-IT" spc="65" dirty="0">
              <a:solidFill>
                <a:srgbClr val="5B6770"/>
              </a:solidFill>
              <a:latin typeface="Bahnschrift" panose="020B0502040204020203" pitchFamily="34" charset="0"/>
              <a:cs typeface="Arial"/>
            </a:endParaRPr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1111AD0F-38F3-4E25-AD99-5BF7EC0BBE59}"/>
              </a:ext>
            </a:extLst>
          </p:cNvPr>
          <p:cNvSpPr txBox="1"/>
          <p:nvPr/>
        </p:nvSpPr>
        <p:spPr>
          <a:xfrm>
            <a:off x="1642008" y="1696089"/>
            <a:ext cx="1542813" cy="326243"/>
          </a:xfrm>
          <a:prstGeom prst="rect">
            <a:avLst/>
          </a:prstGeom>
          <a:noFill/>
        </p:spPr>
        <p:txBody>
          <a:bodyPr wrap="square" numCol="1" spcCol="360000" rtlCol="0" anchor="t">
            <a:spAutoFit/>
          </a:bodyPr>
          <a:lstStyle/>
          <a:p>
            <a:pPr>
              <a:lnSpc>
                <a:spcPct val="95000"/>
              </a:lnSpc>
              <a:spcBef>
                <a:spcPts val="400"/>
              </a:spcBef>
            </a:pPr>
            <a:r>
              <a:rPr lang="it-IT" sz="1600" b="1" dirty="0">
                <a:solidFill>
                  <a:srgbClr val="002060"/>
                </a:solidFill>
                <a:latin typeface="Bahnschrift" panose="020B0502040204020203" pitchFamily="34" charset="0"/>
                <a:ea typeface="+mn-lt"/>
                <a:cs typeface="Arial" panose="020B0604020202020204" pitchFamily="34" charset="0"/>
              </a:rPr>
              <a:t>TARGET</a:t>
            </a:r>
            <a:endParaRPr lang="it-IT" sz="1600" dirty="0">
              <a:solidFill>
                <a:srgbClr val="002060"/>
              </a:solidFill>
              <a:latin typeface="Bahnschrift" panose="020B0502040204020203" pitchFamily="34" charset="0"/>
              <a:ea typeface="+mn-lt"/>
              <a:cs typeface="Arial" panose="020B0604020202020204" pitchFamily="34" charset="0"/>
            </a:endParaRP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0C16248F-6E4E-4773-8385-7F03A3EDFFE9}"/>
              </a:ext>
            </a:extLst>
          </p:cNvPr>
          <p:cNvSpPr txBox="1"/>
          <p:nvPr/>
        </p:nvSpPr>
        <p:spPr>
          <a:xfrm>
            <a:off x="8616357" y="4778237"/>
            <a:ext cx="36004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50" b="1" dirty="0">
                <a:solidFill>
                  <a:srgbClr val="002060"/>
                </a:solidFill>
              </a:rPr>
              <a:t>1</a:t>
            </a:r>
            <a:endParaRPr lang="it-IT" sz="1600" b="1" dirty="0">
              <a:solidFill>
                <a:srgbClr val="002060"/>
              </a:solidFill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4B154DB8-766A-3857-92DC-C42DCC8D476C}"/>
              </a:ext>
            </a:extLst>
          </p:cNvPr>
          <p:cNvSpPr txBox="1"/>
          <p:nvPr/>
        </p:nvSpPr>
        <p:spPr>
          <a:xfrm>
            <a:off x="1658775" y="2799898"/>
            <a:ext cx="117394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600" b="1" dirty="0">
                <a:solidFill>
                  <a:srgbClr val="002060"/>
                </a:solidFill>
                <a:latin typeface="Bahnschrift" panose="020B0502040204020203" pitchFamily="34" charset="0"/>
                <a:ea typeface="+mn-lt"/>
                <a:cs typeface="Arial" panose="020B0604020202020204" pitchFamily="34" charset="0"/>
              </a:rPr>
              <a:t>OBIETTIVI</a:t>
            </a:r>
            <a:endParaRPr lang="it-IT" sz="1600" dirty="0">
              <a:solidFill>
                <a:srgbClr val="002060"/>
              </a:solidFill>
              <a:latin typeface="Bahnschrift" panose="020B0502040204020203" pitchFamily="34" charset="0"/>
              <a:ea typeface="+mn-lt"/>
              <a:cs typeface="Arial" panose="020B0604020202020204" pitchFamily="34" charset="0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DA6C8967-F9A1-E9DF-DB81-FF32FE171D30}"/>
              </a:ext>
            </a:extLst>
          </p:cNvPr>
          <p:cNvSpPr txBox="1"/>
          <p:nvPr/>
        </p:nvSpPr>
        <p:spPr>
          <a:xfrm>
            <a:off x="2944958" y="2773239"/>
            <a:ext cx="4572000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spcAft>
                <a:spcPts val="1500"/>
              </a:spcAft>
            </a:pPr>
            <a:r>
              <a:rPr lang="it-IT" sz="1200" dirty="0">
                <a:solidFill>
                  <a:srgbClr val="002060"/>
                </a:solidFill>
                <a:latin typeface="Bahnschrift" panose="020B0502040204020203" pitchFamily="34" charset="0"/>
                <a:ea typeface="+mn-lt"/>
                <a:cs typeface="Arial" panose="020B0604020202020204" pitchFamily="34" charset="0"/>
              </a:rPr>
              <a:t>1000 imprese da certificare</a:t>
            </a:r>
          </a:p>
          <a:p>
            <a:pPr lvl="0" algn="just">
              <a:spcAft>
                <a:spcPts val="1500"/>
              </a:spcAft>
            </a:pPr>
            <a:endParaRPr lang="it-IT" sz="1200" dirty="0">
              <a:solidFill>
                <a:srgbClr val="002060"/>
              </a:solidFill>
              <a:latin typeface="Bahnschrift" panose="020B0502040204020203" pitchFamily="34" charset="0"/>
              <a:ea typeface="+mn-lt"/>
              <a:cs typeface="Arial" panose="020B0604020202020204" pitchFamily="34" charset="0"/>
            </a:endParaRPr>
          </a:p>
          <a:p>
            <a:pPr lvl="0" algn="just">
              <a:spcAft>
                <a:spcPts val="1500"/>
              </a:spcAft>
            </a:pPr>
            <a:r>
              <a:rPr lang="it-IT" sz="1200" dirty="0">
                <a:solidFill>
                  <a:srgbClr val="002060"/>
                </a:solidFill>
                <a:latin typeface="Bahnschrift" panose="020B0502040204020203" pitchFamily="34" charset="0"/>
                <a:ea typeface="+mn-lt"/>
                <a:cs typeface="Arial" panose="020B0604020202020204" pitchFamily="34" charset="0"/>
              </a:rPr>
              <a:t>	1000: assistenza gratuita</a:t>
            </a:r>
          </a:p>
          <a:p>
            <a:pPr lvl="0" algn="just">
              <a:spcAft>
                <a:spcPts val="1500"/>
              </a:spcAft>
            </a:pPr>
            <a:r>
              <a:rPr lang="it-IT" sz="1200" dirty="0">
                <a:solidFill>
                  <a:srgbClr val="002060"/>
                </a:solidFill>
                <a:latin typeface="Bahnschrift" panose="020B0502040204020203" pitchFamily="34" charset="0"/>
                <a:ea typeface="+mn-lt"/>
                <a:cs typeface="Arial" panose="020B0604020202020204" pitchFamily="34" charset="0"/>
              </a:rPr>
              <a:t>	450 PMI:  certificazione gratuita</a:t>
            </a:r>
          </a:p>
          <a:p>
            <a:pPr lvl="0" algn="just">
              <a:spcAft>
                <a:spcPts val="1500"/>
              </a:spcAft>
            </a:pPr>
            <a:endParaRPr lang="it-IT" sz="1200" dirty="0">
              <a:solidFill>
                <a:srgbClr val="002060"/>
              </a:solidFill>
              <a:latin typeface="Bahnschrift" panose="020B0502040204020203" pitchFamily="34" charset="0"/>
              <a:ea typeface="+mn-lt"/>
              <a:cs typeface="Arial" panose="020B0604020202020204" pitchFamily="34" charset="0"/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0640D662-1513-6295-D454-CA793F116945}"/>
              </a:ext>
            </a:extLst>
          </p:cNvPr>
          <p:cNvSpPr txBox="1"/>
          <p:nvPr/>
        </p:nvSpPr>
        <p:spPr>
          <a:xfrm>
            <a:off x="527643" y="756921"/>
            <a:ext cx="7360606" cy="443198"/>
          </a:xfrm>
          <a:prstGeom prst="rect">
            <a:avLst/>
          </a:prstGeom>
          <a:noFill/>
        </p:spPr>
        <p:txBody>
          <a:bodyPr wrap="square" numCol="1" spcCol="360000" rtlCol="0" anchor="t">
            <a:spAutoFit/>
          </a:bodyPr>
          <a:lstStyle/>
          <a:p>
            <a:pPr algn="just">
              <a:lnSpc>
                <a:spcPct val="95000"/>
              </a:lnSpc>
              <a:spcBef>
                <a:spcPts val="400"/>
              </a:spcBef>
            </a:pPr>
            <a:r>
              <a:rPr lang="it-IT" sz="1200" dirty="0">
                <a:solidFill>
                  <a:srgbClr val="002060"/>
                </a:solidFill>
                <a:latin typeface="Bahnschrift" panose="020B0502040204020203" pitchFamily="34" charset="0"/>
                <a:ea typeface="+mn-lt"/>
                <a:cs typeface="Arial" panose="020B0604020202020204" pitchFamily="34" charset="0"/>
              </a:rPr>
              <a:t>Coerentemente con gli obiettivi del </a:t>
            </a:r>
            <a:r>
              <a:rPr lang="it-IT" sz="1200" b="1" dirty="0">
                <a:solidFill>
                  <a:srgbClr val="002060"/>
                </a:solidFill>
                <a:latin typeface="Bahnschrift" panose="020B0502040204020203" pitchFamily="34" charset="0"/>
                <a:ea typeface="+mn-lt"/>
                <a:cs typeface="Arial" panose="020B0604020202020204" pitchFamily="34" charset="0"/>
              </a:rPr>
              <a:t>PNRR M5C1-13 M5C1-14</a:t>
            </a:r>
            <a:r>
              <a:rPr lang="it-IT" sz="1200" dirty="0">
                <a:solidFill>
                  <a:srgbClr val="002060"/>
                </a:solidFill>
                <a:latin typeface="Bahnschrift" panose="020B0502040204020203" pitchFamily="34" charset="0"/>
                <a:ea typeface="+mn-lt"/>
                <a:cs typeface="Arial" panose="020B0604020202020204" pitchFamily="34" charset="0"/>
              </a:rPr>
              <a:t>, l’attività è finalizzata a favorire la certificazione della parità di genere secondo i seguenti target ed obiettivi numerici.</a:t>
            </a:r>
            <a:endParaRPr lang="it-IT" sz="1200" dirty="0">
              <a:solidFill>
                <a:schemeClr val="tx2">
                  <a:lumMod val="75000"/>
                </a:schemeClr>
              </a:solidFill>
              <a:latin typeface="Bahnschrift" panose="020B0502040204020203" pitchFamily="34" charset="0"/>
              <a:ea typeface="+mn-lt"/>
              <a:cs typeface="Arial" panose="020B060402020202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D0D64CB7-C832-6D00-E5E8-205A172569DE}"/>
              </a:ext>
            </a:extLst>
          </p:cNvPr>
          <p:cNvSpPr txBox="1"/>
          <p:nvPr/>
        </p:nvSpPr>
        <p:spPr>
          <a:xfrm>
            <a:off x="2944958" y="1676829"/>
            <a:ext cx="4557034" cy="4431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95000"/>
              </a:lnSpc>
              <a:spcBef>
                <a:spcPts val="400"/>
              </a:spcBef>
            </a:pPr>
            <a:r>
              <a:rPr lang="it-IT" sz="1200" dirty="0">
                <a:solidFill>
                  <a:srgbClr val="002060"/>
                </a:solidFill>
                <a:latin typeface="Bahnschrift" panose="020B0502040204020203" pitchFamily="34" charset="0"/>
                <a:ea typeface="+mn-lt"/>
                <a:cs typeface="Arial" panose="020B0604020202020204" pitchFamily="34" charset="0"/>
              </a:rPr>
              <a:t>Tutte le </a:t>
            </a:r>
            <a:r>
              <a:rPr lang="it-IT" sz="1200" b="1" dirty="0">
                <a:solidFill>
                  <a:srgbClr val="002060"/>
                </a:solidFill>
                <a:latin typeface="Bahnschrift" panose="020B0502040204020203" pitchFamily="34" charset="0"/>
                <a:ea typeface="+mn-lt"/>
                <a:cs typeface="Arial" panose="020B0604020202020204" pitchFamily="34" charset="0"/>
              </a:rPr>
              <a:t>imprese</a:t>
            </a:r>
            <a:r>
              <a:rPr lang="it-IT" sz="1200" dirty="0">
                <a:solidFill>
                  <a:srgbClr val="002060"/>
                </a:solidFill>
                <a:latin typeface="Bahnschrift" panose="020B0502040204020203" pitchFamily="34" charset="0"/>
                <a:ea typeface="+mn-lt"/>
                <a:cs typeface="Arial" panose="020B0604020202020204" pitchFamily="34" charset="0"/>
              </a:rPr>
              <a:t>, </a:t>
            </a:r>
            <a:r>
              <a:rPr lang="it-IT" sz="1200" b="1" dirty="0">
                <a:solidFill>
                  <a:srgbClr val="002060"/>
                </a:solidFill>
                <a:latin typeface="Bahnschrift" panose="020B0502040204020203" pitchFamily="34" charset="0"/>
                <a:ea typeface="+mn-lt"/>
                <a:cs typeface="Arial" panose="020B0604020202020204" pitchFamily="34" charset="0"/>
              </a:rPr>
              <a:t>micro, piccole e medie</a:t>
            </a:r>
            <a:r>
              <a:rPr lang="it-IT" sz="1200" dirty="0">
                <a:solidFill>
                  <a:srgbClr val="002060"/>
                </a:solidFill>
                <a:latin typeface="Bahnschrift" panose="020B0502040204020203" pitchFamily="34" charset="0"/>
                <a:ea typeface="+mn-lt"/>
                <a:cs typeface="Arial" panose="020B0604020202020204" pitchFamily="34" charset="0"/>
              </a:rPr>
              <a:t>, indipendentemente dal settore, dalla forma giuridica e dalla localizzazione geografica.</a:t>
            </a:r>
            <a:endParaRPr lang="it-IT" sz="1200" dirty="0">
              <a:solidFill>
                <a:schemeClr val="tx2">
                  <a:lumMod val="75000"/>
                </a:schemeClr>
              </a:solidFill>
              <a:latin typeface="Bahnschrift" panose="020B0502040204020203" pitchFamily="34" charset="0"/>
              <a:ea typeface="+mn-lt"/>
              <a:cs typeface="Arial" panose="020B0604020202020204" pitchFamily="34" charset="0"/>
            </a:endParaRPr>
          </a:p>
        </p:txBody>
      </p:sp>
      <p:grpSp>
        <p:nvGrpSpPr>
          <p:cNvPr id="25" name="Gruppo 24">
            <a:extLst>
              <a:ext uri="{FF2B5EF4-FFF2-40B4-BE49-F238E27FC236}">
                <a16:creationId xmlns:a16="http://schemas.microsoft.com/office/drawing/2014/main" id="{8A483452-D8E6-3D00-7948-CE4E35F9BC0D}"/>
              </a:ext>
            </a:extLst>
          </p:cNvPr>
          <p:cNvGrpSpPr/>
          <p:nvPr/>
        </p:nvGrpSpPr>
        <p:grpSpPr>
          <a:xfrm>
            <a:off x="771751" y="2778126"/>
            <a:ext cx="685937" cy="686133"/>
            <a:chOff x="771751" y="2799898"/>
            <a:chExt cx="847039" cy="847281"/>
          </a:xfrm>
        </p:grpSpPr>
        <p:sp>
          <p:nvSpPr>
            <p:cNvPr id="22" name="Figura a mano libera: forma 21">
              <a:extLst>
                <a:ext uri="{FF2B5EF4-FFF2-40B4-BE49-F238E27FC236}">
                  <a16:creationId xmlns:a16="http://schemas.microsoft.com/office/drawing/2014/main" id="{FA63A795-6BAE-266A-4F9C-F464B49C34BE}"/>
                </a:ext>
              </a:extLst>
            </p:cNvPr>
            <p:cNvSpPr/>
            <p:nvPr/>
          </p:nvSpPr>
          <p:spPr>
            <a:xfrm>
              <a:off x="771751" y="2857997"/>
              <a:ext cx="789282" cy="789182"/>
            </a:xfrm>
            <a:custGeom>
              <a:avLst/>
              <a:gdLst>
                <a:gd name="connsiteX0" fmla="*/ 589762 w 789282"/>
                <a:gd name="connsiteY0" fmla="*/ 52238 h 789182"/>
                <a:gd name="connsiteX1" fmla="*/ 584192 w 789282"/>
                <a:gd name="connsiteY1" fmla="*/ 58206 h 789182"/>
                <a:gd name="connsiteX2" fmla="*/ 532737 w 789282"/>
                <a:gd name="connsiteY2" fmla="*/ 109794 h 789182"/>
                <a:gd name="connsiteX3" fmla="*/ 520139 w 789282"/>
                <a:gd name="connsiteY3" fmla="*/ 112314 h 789182"/>
                <a:gd name="connsiteX4" fmla="*/ 394948 w 789282"/>
                <a:gd name="connsiteY4" fmla="*/ 85525 h 789182"/>
                <a:gd name="connsiteX5" fmla="*/ 169765 w 789282"/>
                <a:gd name="connsiteY5" fmla="*/ 182866 h 789182"/>
                <a:gd name="connsiteX6" fmla="*/ 91653 w 789282"/>
                <a:gd name="connsiteY6" fmla="*/ 334447 h 789182"/>
                <a:gd name="connsiteX7" fmla="*/ 111413 w 789282"/>
                <a:gd name="connsiteY7" fmla="*/ 517458 h 789182"/>
                <a:gd name="connsiteX8" fmla="*/ 221353 w 789282"/>
                <a:gd name="connsiteY8" fmla="*/ 650075 h 789182"/>
                <a:gd name="connsiteX9" fmla="*/ 349726 w 789282"/>
                <a:gd name="connsiteY9" fmla="*/ 699939 h 789182"/>
                <a:gd name="connsiteX10" fmla="*/ 530085 w 789282"/>
                <a:gd name="connsiteY10" fmla="*/ 671824 h 789182"/>
                <a:gd name="connsiteX11" fmla="*/ 672117 w 789282"/>
                <a:gd name="connsiteY11" fmla="*/ 530057 h 789182"/>
                <a:gd name="connsiteX12" fmla="*/ 684053 w 789282"/>
                <a:gd name="connsiteY12" fmla="*/ 285909 h 789182"/>
                <a:gd name="connsiteX13" fmla="*/ 682594 w 789282"/>
                <a:gd name="connsiteY13" fmla="*/ 282063 h 789182"/>
                <a:gd name="connsiteX14" fmla="*/ 675565 w 789282"/>
                <a:gd name="connsiteY14" fmla="*/ 261640 h 789182"/>
                <a:gd name="connsiteX15" fmla="*/ 689755 w 789282"/>
                <a:gd name="connsiteY15" fmla="*/ 245991 h 789182"/>
                <a:gd name="connsiteX16" fmla="*/ 736835 w 789282"/>
                <a:gd name="connsiteY16" fmla="*/ 199708 h 789182"/>
                <a:gd name="connsiteX17" fmla="*/ 659917 w 789282"/>
                <a:gd name="connsiteY17" fmla="*/ 686545 h 789182"/>
                <a:gd name="connsiteX18" fmla="*/ 120431 w 789282"/>
                <a:gd name="connsiteY18" fmla="*/ 678720 h 789182"/>
                <a:gd name="connsiteX19" fmla="*/ 88868 w 789282"/>
                <a:gd name="connsiteY19" fmla="*/ 144274 h 789182"/>
                <a:gd name="connsiteX20" fmla="*/ 589762 w 789282"/>
                <a:gd name="connsiteY20" fmla="*/ 52238 h 7891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789282" h="789182">
                  <a:moveTo>
                    <a:pt x="589762" y="52238"/>
                  </a:moveTo>
                  <a:cubicBezTo>
                    <a:pt x="587906" y="54360"/>
                    <a:pt x="586182" y="56349"/>
                    <a:pt x="584192" y="58206"/>
                  </a:cubicBezTo>
                  <a:cubicBezTo>
                    <a:pt x="567085" y="75446"/>
                    <a:pt x="549712" y="92421"/>
                    <a:pt x="532737" y="109794"/>
                  </a:cubicBezTo>
                  <a:cubicBezTo>
                    <a:pt x="528759" y="113905"/>
                    <a:pt x="525576" y="114833"/>
                    <a:pt x="520139" y="112314"/>
                  </a:cubicBezTo>
                  <a:cubicBezTo>
                    <a:pt x="480353" y="94278"/>
                    <a:pt x="438447" y="85127"/>
                    <a:pt x="394948" y="85525"/>
                  </a:cubicBezTo>
                  <a:cubicBezTo>
                    <a:pt x="306493" y="86453"/>
                    <a:pt x="231034" y="118547"/>
                    <a:pt x="169765" y="182866"/>
                  </a:cubicBezTo>
                  <a:cubicBezTo>
                    <a:pt x="129051" y="225701"/>
                    <a:pt x="102926" y="276493"/>
                    <a:pt x="91653" y="334447"/>
                  </a:cubicBezTo>
                  <a:cubicBezTo>
                    <a:pt x="79320" y="397307"/>
                    <a:pt x="85818" y="458444"/>
                    <a:pt x="111413" y="517458"/>
                  </a:cubicBezTo>
                  <a:cubicBezTo>
                    <a:pt x="135152" y="572362"/>
                    <a:pt x="172152" y="616390"/>
                    <a:pt x="221353" y="650075"/>
                  </a:cubicBezTo>
                  <a:cubicBezTo>
                    <a:pt x="260209" y="676598"/>
                    <a:pt x="303177" y="693176"/>
                    <a:pt x="349726" y="699939"/>
                  </a:cubicBezTo>
                  <a:cubicBezTo>
                    <a:pt x="412719" y="708957"/>
                    <a:pt x="472927" y="699939"/>
                    <a:pt x="530085" y="671824"/>
                  </a:cubicBezTo>
                  <a:cubicBezTo>
                    <a:pt x="593476" y="640792"/>
                    <a:pt x="641350" y="593580"/>
                    <a:pt x="672117" y="530057"/>
                  </a:cubicBezTo>
                  <a:cubicBezTo>
                    <a:pt x="710576" y="450619"/>
                    <a:pt x="713892" y="368927"/>
                    <a:pt x="684053" y="285909"/>
                  </a:cubicBezTo>
                  <a:cubicBezTo>
                    <a:pt x="683523" y="284583"/>
                    <a:pt x="683125" y="283389"/>
                    <a:pt x="682594" y="282063"/>
                  </a:cubicBezTo>
                  <a:cubicBezTo>
                    <a:pt x="679942" y="275167"/>
                    <a:pt x="674505" y="267741"/>
                    <a:pt x="675565" y="261640"/>
                  </a:cubicBezTo>
                  <a:cubicBezTo>
                    <a:pt x="676626" y="255805"/>
                    <a:pt x="684583" y="251031"/>
                    <a:pt x="689755" y="245991"/>
                  </a:cubicBezTo>
                  <a:cubicBezTo>
                    <a:pt x="705404" y="230475"/>
                    <a:pt x="721186" y="215092"/>
                    <a:pt x="736835" y="199708"/>
                  </a:cubicBezTo>
                  <a:cubicBezTo>
                    <a:pt x="816007" y="328612"/>
                    <a:pt x="816935" y="542655"/>
                    <a:pt x="659917" y="686545"/>
                  </a:cubicBezTo>
                  <a:cubicBezTo>
                    <a:pt x="508733" y="825129"/>
                    <a:pt x="272808" y="824201"/>
                    <a:pt x="120431" y="678720"/>
                  </a:cubicBezTo>
                  <a:cubicBezTo>
                    <a:pt x="-26773" y="538146"/>
                    <a:pt x="-41096" y="299834"/>
                    <a:pt x="88868" y="144274"/>
                  </a:cubicBezTo>
                  <a:cubicBezTo>
                    <a:pt x="226923" y="-20834"/>
                    <a:pt x="446404" y="-33565"/>
                    <a:pt x="589762" y="52238"/>
                  </a:cubicBezTo>
                  <a:close/>
                </a:path>
              </a:pathLst>
            </a:custGeom>
            <a:solidFill>
              <a:srgbClr val="A3195B">
                <a:alpha val="75000"/>
              </a:srgbClr>
            </a:solidFill>
            <a:ln w="1324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it-IT"/>
            </a:p>
          </p:txBody>
        </p:sp>
        <p:sp>
          <p:nvSpPr>
            <p:cNvPr id="23" name="Figura a mano libera: forma 22">
              <a:extLst>
                <a:ext uri="{FF2B5EF4-FFF2-40B4-BE49-F238E27FC236}">
                  <a16:creationId xmlns:a16="http://schemas.microsoft.com/office/drawing/2014/main" id="{AE9944C3-B2B3-6067-CCE5-22828ED31984}"/>
                </a:ext>
              </a:extLst>
            </p:cNvPr>
            <p:cNvSpPr/>
            <p:nvPr/>
          </p:nvSpPr>
          <p:spPr>
            <a:xfrm>
              <a:off x="932182" y="3018720"/>
              <a:ext cx="468358" cy="467890"/>
            </a:xfrm>
            <a:custGeom>
              <a:avLst/>
              <a:gdLst>
                <a:gd name="connsiteX0" fmla="*/ 308651 w 468358"/>
                <a:gd name="connsiteY0" fmla="*/ 12727 h 467890"/>
                <a:gd name="connsiteX1" fmla="*/ 245127 w 468358"/>
                <a:gd name="connsiteY1" fmla="*/ 75852 h 467890"/>
                <a:gd name="connsiteX2" fmla="*/ 233722 w 468358"/>
                <a:gd name="connsiteY2" fmla="*/ 78505 h 467890"/>
                <a:gd name="connsiteX3" fmla="*/ 93413 w 468358"/>
                <a:gd name="connsiteY3" fmla="*/ 168552 h 467890"/>
                <a:gd name="connsiteX4" fmla="*/ 198976 w 468358"/>
                <a:gd name="connsiteY4" fmla="*/ 385248 h 467890"/>
                <a:gd name="connsiteX5" fmla="*/ 389282 w 468358"/>
                <a:gd name="connsiteY5" fmla="*/ 234727 h 467890"/>
                <a:gd name="connsiteX6" fmla="*/ 396178 w 468358"/>
                <a:gd name="connsiteY6" fmla="*/ 218150 h 467890"/>
                <a:gd name="connsiteX7" fmla="*/ 454927 w 468358"/>
                <a:gd name="connsiteY7" fmla="*/ 159666 h 467890"/>
                <a:gd name="connsiteX8" fmla="*/ 381590 w 468358"/>
                <a:gd name="connsiteY8" fmla="*/ 415484 h 467890"/>
                <a:gd name="connsiteX9" fmla="*/ 82671 w 468358"/>
                <a:gd name="connsiteY9" fmla="*/ 412169 h 467890"/>
                <a:gd name="connsiteX10" fmla="*/ 38377 w 468358"/>
                <a:gd name="connsiteY10" fmla="*/ 105824 h 467890"/>
                <a:gd name="connsiteX11" fmla="*/ 308651 w 468358"/>
                <a:gd name="connsiteY11" fmla="*/ 12859 h 467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68358" h="467890">
                  <a:moveTo>
                    <a:pt x="308651" y="12727"/>
                  </a:moveTo>
                  <a:cubicBezTo>
                    <a:pt x="287034" y="34343"/>
                    <a:pt x="266346" y="55297"/>
                    <a:pt x="245127" y="75852"/>
                  </a:cubicBezTo>
                  <a:cubicBezTo>
                    <a:pt x="242740" y="78240"/>
                    <a:pt x="237700" y="78372"/>
                    <a:pt x="233722" y="78505"/>
                  </a:cubicBezTo>
                  <a:cubicBezTo>
                    <a:pt x="169138" y="80759"/>
                    <a:pt x="121130" y="110333"/>
                    <a:pt x="93413" y="168552"/>
                  </a:cubicBezTo>
                  <a:cubicBezTo>
                    <a:pt x="50976" y="257803"/>
                    <a:pt x="102564" y="362305"/>
                    <a:pt x="198976" y="385248"/>
                  </a:cubicBezTo>
                  <a:cubicBezTo>
                    <a:pt x="295389" y="408190"/>
                    <a:pt x="389679" y="333792"/>
                    <a:pt x="389282" y="234727"/>
                  </a:cubicBezTo>
                  <a:cubicBezTo>
                    <a:pt x="389282" y="227831"/>
                    <a:pt x="391271" y="223057"/>
                    <a:pt x="396178" y="218150"/>
                  </a:cubicBezTo>
                  <a:cubicBezTo>
                    <a:pt x="415938" y="198921"/>
                    <a:pt x="435300" y="179294"/>
                    <a:pt x="454927" y="159666"/>
                  </a:cubicBezTo>
                  <a:cubicBezTo>
                    <a:pt x="482511" y="228097"/>
                    <a:pt x="472034" y="342412"/>
                    <a:pt x="381590" y="415484"/>
                  </a:cubicBezTo>
                  <a:cubicBezTo>
                    <a:pt x="291012" y="488821"/>
                    <a:pt x="165557" y="482854"/>
                    <a:pt x="82671" y="412169"/>
                  </a:cubicBezTo>
                  <a:cubicBezTo>
                    <a:pt x="-8834" y="334058"/>
                    <a:pt x="-25544" y="203165"/>
                    <a:pt x="38377" y="105824"/>
                  </a:cubicBezTo>
                  <a:cubicBezTo>
                    <a:pt x="104023" y="5831"/>
                    <a:pt x="222052" y="-18571"/>
                    <a:pt x="308651" y="12859"/>
                  </a:cubicBezTo>
                  <a:close/>
                </a:path>
              </a:pathLst>
            </a:custGeom>
            <a:solidFill>
              <a:srgbClr val="A3195B">
                <a:alpha val="75000"/>
              </a:srgbClr>
            </a:solidFill>
            <a:ln w="1324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it-IT"/>
            </a:p>
          </p:txBody>
        </p:sp>
        <p:sp>
          <p:nvSpPr>
            <p:cNvPr id="24" name="Figura a mano libera: forma 23">
              <a:extLst>
                <a:ext uri="{FF2B5EF4-FFF2-40B4-BE49-F238E27FC236}">
                  <a16:creationId xmlns:a16="http://schemas.microsoft.com/office/drawing/2014/main" id="{72C91D5C-BD33-567F-0C7E-C124B9E56FDE}"/>
                </a:ext>
              </a:extLst>
            </p:cNvPr>
            <p:cNvSpPr/>
            <p:nvPr/>
          </p:nvSpPr>
          <p:spPr>
            <a:xfrm>
              <a:off x="1085718" y="2799898"/>
              <a:ext cx="533072" cy="533272"/>
            </a:xfrm>
            <a:custGeom>
              <a:avLst/>
              <a:gdLst>
                <a:gd name="connsiteX0" fmla="*/ 436262 w 533072"/>
                <a:gd name="connsiteY0" fmla="*/ 0 h 533272"/>
                <a:gd name="connsiteX1" fmla="*/ 447799 w 533072"/>
                <a:gd name="connsiteY1" fmla="*/ 85538 h 533272"/>
                <a:gd name="connsiteX2" fmla="*/ 533072 w 533072"/>
                <a:gd name="connsiteY2" fmla="*/ 96943 h 533272"/>
                <a:gd name="connsiteX3" fmla="*/ 527768 w 533072"/>
                <a:gd name="connsiteY3" fmla="*/ 103176 h 533272"/>
                <a:gd name="connsiteX4" fmla="*/ 425387 w 533072"/>
                <a:gd name="connsiteY4" fmla="*/ 205821 h 533272"/>
                <a:gd name="connsiteX5" fmla="*/ 413054 w 533072"/>
                <a:gd name="connsiteY5" fmla="*/ 209933 h 533272"/>
                <a:gd name="connsiteX6" fmla="*/ 395018 w 533072"/>
                <a:gd name="connsiteY6" fmla="*/ 207413 h 533272"/>
                <a:gd name="connsiteX7" fmla="*/ 375523 w 533072"/>
                <a:gd name="connsiteY7" fmla="*/ 213911 h 533272"/>
                <a:gd name="connsiteX8" fmla="*/ 165856 w 533072"/>
                <a:gd name="connsiteY8" fmla="*/ 423578 h 533272"/>
                <a:gd name="connsiteX9" fmla="*/ 160286 w 533072"/>
                <a:gd name="connsiteY9" fmla="*/ 440819 h 533272"/>
                <a:gd name="connsiteX10" fmla="*/ 58834 w 533072"/>
                <a:gd name="connsiteY10" fmla="*/ 529937 h 533272"/>
                <a:gd name="connsiteX11" fmla="*/ 20906 w 533072"/>
                <a:gd name="connsiteY11" fmla="*/ 399309 h 533272"/>
                <a:gd name="connsiteX12" fmla="*/ 94773 w 533072"/>
                <a:gd name="connsiteY12" fmla="*/ 373582 h 533272"/>
                <a:gd name="connsiteX13" fmla="*/ 107902 w 533072"/>
                <a:gd name="connsiteY13" fmla="*/ 369471 h 533272"/>
                <a:gd name="connsiteX14" fmla="*/ 322344 w 533072"/>
                <a:gd name="connsiteY14" fmla="*/ 155162 h 533272"/>
                <a:gd name="connsiteX15" fmla="*/ 326588 w 533072"/>
                <a:gd name="connsiteY15" fmla="*/ 142033 h 533272"/>
                <a:gd name="connsiteX16" fmla="*/ 341706 w 533072"/>
                <a:gd name="connsiteY16" fmla="*/ 94423 h 533272"/>
                <a:gd name="connsiteX17" fmla="*/ 428437 w 533072"/>
                <a:gd name="connsiteY17" fmla="*/ 7824 h 533272"/>
                <a:gd name="connsiteX18" fmla="*/ 436394 w 533072"/>
                <a:gd name="connsiteY18" fmla="*/ 133 h 5332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533072" h="533272">
                  <a:moveTo>
                    <a:pt x="436262" y="0"/>
                  </a:moveTo>
                  <a:cubicBezTo>
                    <a:pt x="440240" y="29441"/>
                    <a:pt x="443954" y="57290"/>
                    <a:pt x="447799" y="85538"/>
                  </a:cubicBezTo>
                  <a:cubicBezTo>
                    <a:pt x="476047" y="89384"/>
                    <a:pt x="503764" y="93097"/>
                    <a:pt x="533072" y="96943"/>
                  </a:cubicBezTo>
                  <a:cubicBezTo>
                    <a:pt x="530685" y="99595"/>
                    <a:pt x="529359" y="101452"/>
                    <a:pt x="527768" y="103176"/>
                  </a:cubicBezTo>
                  <a:cubicBezTo>
                    <a:pt x="493552" y="137391"/>
                    <a:pt x="459337" y="171474"/>
                    <a:pt x="425387" y="205821"/>
                  </a:cubicBezTo>
                  <a:cubicBezTo>
                    <a:pt x="421674" y="209535"/>
                    <a:pt x="418359" y="211126"/>
                    <a:pt x="413054" y="209933"/>
                  </a:cubicBezTo>
                  <a:cubicBezTo>
                    <a:pt x="407219" y="208606"/>
                    <a:pt x="400853" y="209137"/>
                    <a:pt x="395018" y="207413"/>
                  </a:cubicBezTo>
                  <a:cubicBezTo>
                    <a:pt x="386663" y="205026"/>
                    <a:pt x="381358" y="208076"/>
                    <a:pt x="375523" y="213911"/>
                  </a:cubicBezTo>
                  <a:cubicBezTo>
                    <a:pt x="305767" y="283933"/>
                    <a:pt x="235878" y="353822"/>
                    <a:pt x="165856" y="423578"/>
                  </a:cubicBezTo>
                  <a:cubicBezTo>
                    <a:pt x="160684" y="428750"/>
                    <a:pt x="158960" y="433127"/>
                    <a:pt x="160286" y="440819"/>
                  </a:cubicBezTo>
                  <a:cubicBezTo>
                    <a:pt x="170232" y="497181"/>
                    <a:pt x="113472" y="546779"/>
                    <a:pt x="58834" y="529937"/>
                  </a:cubicBezTo>
                  <a:cubicBezTo>
                    <a:pt x="748" y="511901"/>
                    <a:pt x="-19012" y="445062"/>
                    <a:pt x="20906" y="399309"/>
                  </a:cubicBezTo>
                  <a:cubicBezTo>
                    <a:pt x="40268" y="377162"/>
                    <a:pt x="65465" y="368675"/>
                    <a:pt x="94773" y="373582"/>
                  </a:cubicBezTo>
                  <a:cubicBezTo>
                    <a:pt x="100211" y="374510"/>
                    <a:pt x="103924" y="373449"/>
                    <a:pt x="107902" y="369471"/>
                  </a:cubicBezTo>
                  <a:cubicBezTo>
                    <a:pt x="179250" y="297858"/>
                    <a:pt x="250731" y="226510"/>
                    <a:pt x="322344" y="155162"/>
                  </a:cubicBezTo>
                  <a:cubicBezTo>
                    <a:pt x="326322" y="151183"/>
                    <a:pt x="327516" y="147470"/>
                    <a:pt x="326588" y="142033"/>
                  </a:cubicBezTo>
                  <a:cubicBezTo>
                    <a:pt x="321813" y="114183"/>
                    <a:pt x="321946" y="114183"/>
                    <a:pt x="341706" y="94423"/>
                  </a:cubicBezTo>
                  <a:cubicBezTo>
                    <a:pt x="370616" y="65513"/>
                    <a:pt x="399527" y="36602"/>
                    <a:pt x="428437" y="7824"/>
                  </a:cubicBezTo>
                  <a:cubicBezTo>
                    <a:pt x="430559" y="5703"/>
                    <a:pt x="432814" y="3713"/>
                    <a:pt x="436394" y="133"/>
                  </a:cubicBezTo>
                  <a:close/>
                </a:path>
              </a:pathLst>
            </a:custGeom>
            <a:solidFill>
              <a:srgbClr val="A3195B">
                <a:alpha val="75000"/>
              </a:srgbClr>
            </a:solidFill>
            <a:ln w="1324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it-IT"/>
            </a:p>
          </p:txBody>
        </p:sp>
      </p:grpSp>
      <p:grpSp>
        <p:nvGrpSpPr>
          <p:cNvPr id="13" name="Elemento grafico 6">
            <a:extLst>
              <a:ext uri="{FF2B5EF4-FFF2-40B4-BE49-F238E27FC236}">
                <a16:creationId xmlns:a16="http://schemas.microsoft.com/office/drawing/2014/main" id="{DD58575C-7DF7-84EA-7A57-16334FF6B564}"/>
              </a:ext>
            </a:extLst>
          </p:cNvPr>
          <p:cNvGrpSpPr/>
          <p:nvPr/>
        </p:nvGrpSpPr>
        <p:grpSpPr>
          <a:xfrm>
            <a:off x="802419" y="1688331"/>
            <a:ext cx="655269" cy="655272"/>
            <a:chOff x="917354" y="2002084"/>
            <a:chExt cx="816343" cy="816347"/>
          </a:xfrm>
          <a:solidFill>
            <a:srgbClr val="A3195B">
              <a:alpha val="75000"/>
            </a:srgbClr>
          </a:solidFill>
        </p:grpSpPr>
        <p:sp>
          <p:nvSpPr>
            <p:cNvPr id="14" name="Figura a mano libera: forma 13">
              <a:extLst>
                <a:ext uri="{FF2B5EF4-FFF2-40B4-BE49-F238E27FC236}">
                  <a16:creationId xmlns:a16="http://schemas.microsoft.com/office/drawing/2014/main" id="{2150CE75-CB30-CC3A-28FB-4B0D5105DA25}"/>
                </a:ext>
              </a:extLst>
            </p:cNvPr>
            <p:cNvSpPr/>
            <p:nvPr/>
          </p:nvSpPr>
          <p:spPr>
            <a:xfrm>
              <a:off x="917354" y="2002084"/>
              <a:ext cx="816343" cy="816347"/>
            </a:xfrm>
            <a:custGeom>
              <a:avLst/>
              <a:gdLst>
                <a:gd name="connsiteX0" fmla="*/ 407784 w 816343"/>
                <a:gd name="connsiteY0" fmla="*/ 816346 h 816347"/>
                <a:gd name="connsiteX1" fmla="*/ 120 w 816343"/>
                <a:gd name="connsiteY1" fmla="*/ 397277 h 816347"/>
                <a:gd name="connsiteX2" fmla="*/ 418261 w 816343"/>
                <a:gd name="connsiteY2" fmla="*/ 90 h 816347"/>
                <a:gd name="connsiteX3" fmla="*/ 816244 w 816343"/>
                <a:gd name="connsiteY3" fmla="*/ 418098 h 816347"/>
                <a:gd name="connsiteX4" fmla="*/ 407652 w 816343"/>
                <a:gd name="connsiteY4" fmla="*/ 816213 h 816347"/>
                <a:gd name="connsiteX5" fmla="*/ 373834 w 816343"/>
                <a:gd name="connsiteY5" fmla="*/ 81781 h 816347"/>
                <a:gd name="connsiteX6" fmla="*/ 363755 w 816343"/>
                <a:gd name="connsiteY6" fmla="*/ 82710 h 816347"/>
                <a:gd name="connsiteX7" fmla="*/ 167217 w 816343"/>
                <a:gd name="connsiteY7" fmla="*/ 185355 h 816347"/>
                <a:gd name="connsiteX8" fmla="*/ 82608 w 816343"/>
                <a:gd name="connsiteY8" fmla="*/ 364786 h 816347"/>
                <a:gd name="connsiteX9" fmla="*/ 90167 w 816343"/>
                <a:gd name="connsiteY9" fmla="*/ 373804 h 816347"/>
                <a:gd name="connsiteX10" fmla="*/ 122658 w 816343"/>
                <a:gd name="connsiteY10" fmla="*/ 374732 h 816347"/>
                <a:gd name="connsiteX11" fmla="*/ 151303 w 816343"/>
                <a:gd name="connsiteY11" fmla="*/ 399797 h 816347"/>
                <a:gd name="connsiteX12" fmla="*/ 139235 w 816343"/>
                <a:gd name="connsiteY12" fmla="*/ 434144 h 816347"/>
                <a:gd name="connsiteX13" fmla="*/ 114170 w 816343"/>
                <a:gd name="connsiteY13" fmla="*/ 442367 h 816347"/>
                <a:gd name="connsiteX14" fmla="*/ 89636 w 816343"/>
                <a:gd name="connsiteY14" fmla="*/ 442765 h 816347"/>
                <a:gd name="connsiteX15" fmla="*/ 83006 w 816343"/>
                <a:gd name="connsiteY15" fmla="*/ 450589 h 816347"/>
                <a:gd name="connsiteX16" fmla="*/ 92421 w 816343"/>
                <a:gd name="connsiteY16" fmla="*/ 497137 h 816347"/>
                <a:gd name="connsiteX17" fmla="*/ 181275 w 816343"/>
                <a:gd name="connsiteY17" fmla="*/ 644873 h 816347"/>
                <a:gd name="connsiteX18" fmla="*/ 366275 w 816343"/>
                <a:gd name="connsiteY18" fmla="*/ 733063 h 816347"/>
                <a:gd name="connsiteX19" fmla="*/ 373834 w 816343"/>
                <a:gd name="connsiteY19" fmla="*/ 726167 h 816347"/>
                <a:gd name="connsiteX20" fmla="*/ 373834 w 816343"/>
                <a:gd name="connsiteY20" fmla="*/ 700704 h 816347"/>
                <a:gd name="connsiteX21" fmla="*/ 393992 w 816343"/>
                <a:gd name="connsiteY21" fmla="*/ 667285 h 816347"/>
                <a:gd name="connsiteX22" fmla="*/ 442662 w 816343"/>
                <a:gd name="connsiteY22" fmla="*/ 699643 h 816347"/>
                <a:gd name="connsiteX23" fmla="*/ 442662 w 816343"/>
                <a:gd name="connsiteY23" fmla="*/ 728289 h 816347"/>
                <a:gd name="connsiteX24" fmla="*/ 448895 w 816343"/>
                <a:gd name="connsiteY24" fmla="*/ 733593 h 816347"/>
                <a:gd name="connsiteX25" fmla="*/ 517458 w 816343"/>
                <a:gd name="connsiteY25" fmla="*/ 717679 h 816347"/>
                <a:gd name="connsiteX26" fmla="*/ 684423 w 816343"/>
                <a:gd name="connsiteY26" fmla="*/ 584930 h 816347"/>
                <a:gd name="connsiteX27" fmla="*/ 732961 w 816343"/>
                <a:gd name="connsiteY27" fmla="*/ 452711 h 816347"/>
                <a:gd name="connsiteX28" fmla="*/ 723943 w 816343"/>
                <a:gd name="connsiteY28" fmla="*/ 442632 h 816347"/>
                <a:gd name="connsiteX29" fmla="*/ 692247 w 816343"/>
                <a:gd name="connsiteY29" fmla="*/ 441571 h 816347"/>
                <a:gd name="connsiteX30" fmla="*/ 665591 w 816343"/>
                <a:gd name="connsiteY30" fmla="*/ 418363 h 816347"/>
                <a:gd name="connsiteX31" fmla="*/ 673813 w 816343"/>
                <a:gd name="connsiteY31" fmla="*/ 384811 h 816347"/>
                <a:gd name="connsiteX32" fmla="*/ 702591 w 816343"/>
                <a:gd name="connsiteY32" fmla="*/ 373936 h 816347"/>
                <a:gd name="connsiteX33" fmla="*/ 734154 w 816343"/>
                <a:gd name="connsiteY33" fmla="*/ 373936 h 816347"/>
                <a:gd name="connsiteX34" fmla="*/ 734552 w 816343"/>
                <a:gd name="connsiteY34" fmla="*/ 369560 h 816347"/>
                <a:gd name="connsiteX35" fmla="*/ 709753 w 816343"/>
                <a:gd name="connsiteY35" fmla="*/ 278718 h 816347"/>
                <a:gd name="connsiteX36" fmla="*/ 620369 w 816343"/>
                <a:gd name="connsiteY36" fmla="*/ 157904 h 816347"/>
                <a:gd name="connsiteX37" fmla="*/ 450752 w 816343"/>
                <a:gd name="connsiteY37" fmla="*/ 82577 h 816347"/>
                <a:gd name="connsiteX38" fmla="*/ 442397 w 816343"/>
                <a:gd name="connsiteY38" fmla="*/ 90269 h 816347"/>
                <a:gd name="connsiteX39" fmla="*/ 441336 w 816343"/>
                <a:gd name="connsiteY39" fmla="*/ 124351 h 816347"/>
                <a:gd name="connsiteX40" fmla="*/ 397970 w 816343"/>
                <a:gd name="connsiteY40" fmla="*/ 150875 h 816347"/>
                <a:gd name="connsiteX41" fmla="*/ 373569 w 816343"/>
                <a:gd name="connsiteY41" fmla="*/ 115599 h 816347"/>
                <a:gd name="connsiteX42" fmla="*/ 373569 w 816343"/>
                <a:gd name="connsiteY42" fmla="*/ 82047 h 816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816343" h="816347">
                  <a:moveTo>
                    <a:pt x="407784" y="816346"/>
                  </a:moveTo>
                  <a:cubicBezTo>
                    <a:pt x="183662" y="817009"/>
                    <a:pt x="-5450" y="630815"/>
                    <a:pt x="120" y="397277"/>
                  </a:cubicBezTo>
                  <a:cubicBezTo>
                    <a:pt x="5425" y="182172"/>
                    <a:pt x="184325" y="-4685"/>
                    <a:pt x="418261" y="90"/>
                  </a:cubicBezTo>
                  <a:cubicBezTo>
                    <a:pt x="634028" y="4598"/>
                    <a:pt x="821283" y="184029"/>
                    <a:pt x="816244" y="418098"/>
                  </a:cubicBezTo>
                  <a:cubicBezTo>
                    <a:pt x="811470" y="636916"/>
                    <a:pt x="631111" y="816877"/>
                    <a:pt x="407652" y="816213"/>
                  </a:cubicBezTo>
                  <a:close/>
                  <a:moveTo>
                    <a:pt x="373834" y="81781"/>
                  </a:moveTo>
                  <a:cubicBezTo>
                    <a:pt x="369458" y="82179"/>
                    <a:pt x="366673" y="82312"/>
                    <a:pt x="363755" y="82710"/>
                  </a:cubicBezTo>
                  <a:cubicBezTo>
                    <a:pt x="286572" y="94645"/>
                    <a:pt x="220529" y="127534"/>
                    <a:pt x="167217" y="185355"/>
                  </a:cubicBezTo>
                  <a:cubicBezTo>
                    <a:pt x="120138" y="236413"/>
                    <a:pt x="92554" y="296356"/>
                    <a:pt x="82608" y="364786"/>
                  </a:cubicBezTo>
                  <a:cubicBezTo>
                    <a:pt x="81679" y="371019"/>
                    <a:pt x="82873" y="374069"/>
                    <a:pt x="90167" y="373804"/>
                  </a:cubicBezTo>
                  <a:cubicBezTo>
                    <a:pt x="101041" y="373539"/>
                    <a:pt x="112049" y="373141"/>
                    <a:pt x="122658" y="374732"/>
                  </a:cubicBezTo>
                  <a:cubicBezTo>
                    <a:pt x="136981" y="376854"/>
                    <a:pt x="147457" y="385076"/>
                    <a:pt x="151303" y="399797"/>
                  </a:cubicBezTo>
                  <a:cubicBezTo>
                    <a:pt x="154884" y="413721"/>
                    <a:pt x="151303" y="426320"/>
                    <a:pt x="139235" y="434144"/>
                  </a:cubicBezTo>
                  <a:cubicBezTo>
                    <a:pt x="132074" y="438786"/>
                    <a:pt x="122791" y="440908"/>
                    <a:pt x="114170" y="442367"/>
                  </a:cubicBezTo>
                  <a:cubicBezTo>
                    <a:pt x="106213" y="443693"/>
                    <a:pt x="97859" y="442632"/>
                    <a:pt x="89636" y="442765"/>
                  </a:cubicBezTo>
                  <a:cubicBezTo>
                    <a:pt x="84862" y="442897"/>
                    <a:pt x="81679" y="444356"/>
                    <a:pt x="83006" y="450589"/>
                  </a:cubicBezTo>
                  <a:cubicBezTo>
                    <a:pt x="86321" y="466105"/>
                    <a:pt x="88310" y="481886"/>
                    <a:pt x="92421" y="497137"/>
                  </a:cubicBezTo>
                  <a:cubicBezTo>
                    <a:pt x="107937" y="554826"/>
                    <a:pt x="138042" y="603894"/>
                    <a:pt x="181275" y="644873"/>
                  </a:cubicBezTo>
                  <a:cubicBezTo>
                    <a:pt x="233393" y="694339"/>
                    <a:pt x="294529" y="724841"/>
                    <a:pt x="366275" y="733063"/>
                  </a:cubicBezTo>
                  <a:cubicBezTo>
                    <a:pt x="371978" y="733726"/>
                    <a:pt x="373967" y="731869"/>
                    <a:pt x="373834" y="726167"/>
                  </a:cubicBezTo>
                  <a:cubicBezTo>
                    <a:pt x="373569" y="717679"/>
                    <a:pt x="373702" y="709192"/>
                    <a:pt x="373834" y="700704"/>
                  </a:cubicBezTo>
                  <a:cubicBezTo>
                    <a:pt x="374099" y="685719"/>
                    <a:pt x="380200" y="673650"/>
                    <a:pt x="393992" y="667285"/>
                  </a:cubicBezTo>
                  <a:cubicBezTo>
                    <a:pt x="417200" y="656410"/>
                    <a:pt x="441469" y="672722"/>
                    <a:pt x="442662" y="699643"/>
                  </a:cubicBezTo>
                  <a:cubicBezTo>
                    <a:pt x="443060" y="709192"/>
                    <a:pt x="442928" y="718740"/>
                    <a:pt x="442662" y="728289"/>
                  </a:cubicBezTo>
                  <a:cubicBezTo>
                    <a:pt x="442662" y="732798"/>
                    <a:pt x="444121" y="734654"/>
                    <a:pt x="448895" y="733593"/>
                  </a:cubicBezTo>
                  <a:cubicBezTo>
                    <a:pt x="471838" y="728289"/>
                    <a:pt x="495311" y="725106"/>
                    <a:pt x="517458" y="717679"/>
                  </a:cubicBezTo>
                  <a:cubicBezTo>
                    <a:pt x="588806" y="693676"/>
                    <a:pt x="643577" y="647790"/>
                    <a:pt x="684423" y="584930"/>
                  </a:cubicBezTo>
                  <a:cubicBezTo>
                    <a:pt x="710548" y="544614"/>
                    <a:pt x="727125" y="500585"/>
                    <a:pt x="732961" y="452711"/>
                  </a:cubicBezTo>
                  <a:cubicBezTo>
                    <a:pt x="734022" y="443693"/>
                    <a:pt x="733226" y="442897"/>
                    <a:pt x="723943" y="442632"/>
                  </a:cubicBezTo>
                  <a:cubicBezTo>
                    <a:pt x="713333" y="442367"/>
                    <a:pt x="702724" y="442897"/>
                    <a:pt x="692247" y="441571"/>
                  </a:cubicBezTo>
                  <a:cubicBezTo>
                    <a:pt x="678720" y="439714"/>
                    <a:pt x="669702" y="430962"/>
                    <a:pt x="665591" y="418363"/>
                  </a:cubicBezTo>
                  <a:cubicBezTo>
                    <a:pt x="661480" y="405764"/>
                    <a:pt x="664530" y="394492"/>
                    <a:pt x="673813" y="384811"/>
                  </a:cubicBezTo>
                  <a:cubicBezTo>
                    <a:pt x="681771" y="376456"/>
                    <a:pt x="691717" y="373936"/>
                    <a:pt x="702591" y="373936"/>
                  </a:cubicBezTo>
                  <a:cubicBezTo>
                    <a:pt x="713068" y="373936"/>
                    <a:pt x="723545" y="373936"/>
                    <a:pt x="734154" y="373936"/>
                  </a:cubicBezTo>
                  <a:cubicBezTo>
                    <a:pt x="734419" y="371549"/>
                    <a:pt x="734685" y="370488"/>
                    <a:pt x="734552" y="369560"/>
                  </a:cubicBezTo>
                  <a:cubicBezTo>
                    <a:pt x="729910" y="338262"/>
                    <a:pt x="722351" y="307761"/>
                    <a:pt x="709753" y="278718"/>
                  </a:cubicBezTo>
                  <a:cubicBezTo>
                    <a:pt x="689462" y="231506"/>
                    <a:pt x="659623" y="191323"/>
                    <a:pt x="620369" y="157904"/>
                  </a:cubicBezTo>
                  <a:cubicBezTo>
                    <a:pt x="571168" y="116129"/>
                    <a:pt x="514408" y="91860"/>
                    <a:pt x="450752" y="82577"/>
                  </a:cubicBezTo>
                  <a:cubicBezTo>
                    <a:pt x="444784" y="81649"/>
                    <a:pt x="442132" y="83638"/>
                    <a:pt x="442397" y="90269"/>
                  </a:cubicBezTo>
                  <a:cubicBezTo>
                    <a:pt x="442662" y="101674"/>
                    <a:pt x="442928" y="113079"/>
                    <a:pt x="441336" y="124351"/>
                  </a:cubicBezTo>
                  <a:cubicBezTo>
                    <a:pt x="438419" y="144907"/>
                    <a:pt x="417863" y="156975"/>
                    <a:pt x="397970" y="150875"/>
                  </a:cubicBezTo>
                  <a:cubicBezTo>
                    <a:pt x="383117" y="146366"/>
                    <a:pt x="373967" y="133369"/>
                    <a:pt x="373569" y="115599"/>
                  </a:cubicBezTo>
                  <a:cubicBezTo>
                    <a:pt x="373304" y="104857"/>
                    <a:pt x="373569" y="93982"/>
                    <a:pt x="373569" y="82047"/>
                  </a:cubicBezTo>
                  <a:close/>
                </a:path>
              </a:pathLst>
            </a:custGeom>
            <a:grpFill/>
            <a:ln w="131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it-IT"/>
            </a:p>
          </p:txBody>
        </p:sp>
        <p:sp>
          <p:nvSpPr>
            <p:cNvPr id="17" name="Figura a mano libera: forma 16">
              <a:extLst>
                <a:ext uri="{FF2B5EF4-FFF2-40B4-BE49-F238E27FC236}">
                  <a16:creationId xmlns:a16="http://schemas.microsoft.com/office/drawing/2014/main" id="{66F9F1D1-93B2-709B-1931-686D761ACB65}"/>
                </a:ext>
              </a:extLst>
            </p:cNvPr>
            <p:cNvSpPr/>
            <p:nvPr/>
          </p:nvSpPr>
          <p:spPr>
            <a:xfrm>
              <a:off x="1188969" y="2457977"/>
              <a:ext cx="272777" cy="120416"/>
            </a:xfrm>
            <a:custGeom>
              <a:avLst/>
              <a:gdLst>
                <a:gd name="connsiteX0" fmla="*/ 136965 w 272777"/>
                <a:gd name="connsiteY0" fmla="*/ 50660 h 120416"/>
                <a:gd name="connsiteX1" fmla="*/ 161234 w 272777"/>
                <a:gd name="connsiteY1" fmla="*/ 16312 h 120416"/>
                <a:gd name="connsiteX2" fmla="*/ 199693 w 272777"/>
                <a:gd name="connsiteY2" fmla="*/ 4111 h 120416"/>
                <a:gd name="connsiteX3" fmla="*/ 243456 w 272777"/>
                <a:gd name="connsiteY3" fmla="*/ 20821 h 120416"/>
                <a:gd name="connsiteX4" fmla="*/ 272765 w 272777"/>
                <a:gd name="connsiteY4" fmla="*/ 63523 h 120416"/>
                <a:gd name="connsiteX5" fmla="*/ 269980 w 272777"/>
                <a:gd name="connsiteY5" fmla="*/ 99728 h 120416"/>
                <a:gd name="connsiteX6" fmla="*/ 242528 w 272777"/>
                <a:gd name="connsiteY6" fmla="*/ 120416 h 120416"/>
                <a:gd name="connsiteX7" fmla="*/ 30606 w 272777"/>
                <a:gd name="connsiteY7" fmla="*/ 120416 h 120416"/>
                <a:gd name="connsiteX8" fmla="*/ 502 w 272777"/>
                <a:gd name="connsiteY8" fmla="*/ 88190 h 120416"/>
                <a:gd name="connsiteX9" fmla="*/ 502 w 272777"/>
                <a:gd name="connsiteY9" fmla="*/ 54903 h 120416"/>
                <a:gd name="connsiteX10" fmla="*/ 28219 w 272777"/>
                <a:gd name="connsiteY10" fmla="*/ 21351 h 120416"/>
                <a:gd name="connsiteX11" fmla="*/ 78083 w 272777"/>
                <a:gd name="connsiteY11" fmla="*/ 2785 h 120416"/>
                <a:gd name="connsiteX12" fmla="*/ 109248 w 272777"/>
                <a:gd name="connsiteY12" fmla="*/ 12731 h 120416"/>
                <a:gd name="connsiteX13" fmla="*/ 131262 w 272777"/>
                <a:gd name="connsiteY13" fmla="*/ 43764 h 120416"/>
                <a:gd name="connsiteX14" fmla="*/ 136965 w 272777"/>
                <a:gd name="connsiteY14" fmla="*/ 50660 h 1204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72777" h="120416">
                  <a:moveTo>
                    <a:pt x="136965" y="50660"/>
                  </a:moveTo>
                  <a:cubicBezTo>
                    <a:pt x="145452" y="38724"/>
                    <a:pt x="153409" y="27584"/>
                    <a:pt x="161234" y="16312"/>
                  </a:cubicBezTo>
                  <a:cubicBezTo>
                    <a:pt x="172241" y="133"/>
                    <a:pt x="181392" y="-2785"/>
                    <a:pt x="199693" y="4111"/>
                  </a:cubicBezTo>
                  <a:cubicBezTo>
                    <a:pt x="214281" y="9681"/>
                    <a:pt x="228868" y="15251"/>
                    <a:pt x="243456" y="20821"/>
                  </a:cubicBezTo>
                  <a:cubicBezTo>
                    <a:pt x="264675" y="28778"/>
                    <a:pt x="273162" y="40713"/>
                    <a:pt x="272765" y="63523"/>
                  </a:cubicBezTo>
                  <a:cubicBezTo>
                    <a:pt x="272499" y="75592"/>
                    <a:pt x="272499" y="87925"/>
                    <a:pt x="269980" y="99728"/>
                  </a:cubicBezTo>
                  <a:cubicBezTo>
                    <a:pt x="267062" y="113387"/>
                    <a:pt x="256453" y="120416"/>
                    <a:pt x="242528" y="120416"/>
                  </a:cubicBezTo>
                  <a:cubicBezTo>
                    <a:pt x="171843" y="120416"/>
                    <a:pt x="101291" y="120416"/>
                    <a:pt x="30606" y="120416"/>
                  </a:cubicBezTo>
                  <a:cubicBezTo>
                    <a:pt x="13233" y="120416"/>
                    <a:pt x="1431" y="107950"/>
                    <a:pt x="502" y="88190"/>
                  </a:cubicBezTo>
                  <a:cubicBezTo>
                    <a:pt x="-28" y="77050"/>
                    <a:pt x="-294" y="65911"/>
                    <a:pt x="502" y="54903"/>
                  </a:cubicBezTo>
                  <a:cubicBezTo>
                    <a:pt x="1828" y="37531"/>
                    <a:pt x="13101" y="27452"/>
                    <a:pt x="28219" y="21351"/>
                  </a:cubicBezTo>
                  <a:cubicBezTo>
                    <a:pt x="44664" y="14720"/>
                    <a:pt x="61373" y="8753"/>
                    <a:pt x="78083" y="2785"/>
                  </a:cubicBezTo>
                  <a:cubicBezTo>
                    <a:pt x="93467" y="-2652"/>
                    <a:pt x="99832" y="-530"/>
                    <a:pt x="109248" y="12731"/>
                  </a:cubicBezTo>
                  <a:cubicBezTo>
                    <a:pt x="116675" y="23075"/>
                    <a:pt x="123968" y="33419"/>
                    <a:pt x="131262" y="43764"/>
                  </a:cubicBezTo>
                  <a:cubicBezTo>
                    <a:pt x="132721" y="45885"/>
                    <a:pt x="134445" y="47742"/>
                    <a:pt x="136965" y="50660"/>
                  </a:cubicBezTo>
                  <a:close/>
                </a:path>
              </a:pathLst>
            </a:custGeom>
            <a:grpFill/>
            <a:ln w="131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it-IT"/>
            </a:p>
          </p:txBody>
        </p:sp>
        <p:sp>
          <p:nvSpPr>
            <p:cNvPr id="18" name="Figura a mano libera: forma 17">
              <a:extLst>
                <a:ext uri="{FF2B5EF4-FFF2-40B4-BE49-F238E27FC236}">
                  <a16:creationId xmlns:a16="http://schemas.microsoft.com/office/drawing/2014/main" id="{EF77D566-04F3-FCF9-6D4C-99B79CE8E6D8}"/>
                </a:ext>
              </a:extLst>
            </p:cNvPr>
            <p:cNvSpPr/>
            <p:nvPr/>
          </p:nvSpPr>
          <p:spPr>
            <a:xfrm>
              <a:off x="1081701" y="2266436"/>
              <a:ext cx="187604" cy="240163"/>
            </a:xfrm>
            <a:custGeom>
              <a:avLst/>
              <a:gdLst>
                <a:gd name="connsiteX0" fmla="*/ 160418 w 187604"/>
                <a:gd name="connsiteY0" fmla="*/ 132394 h 240163"/>
                <a:gd name="connsiteX1" fmla="*/ 142383 w 187604"/>
                <a:gd name="connsiteY1" fmla="*/ 127752 h 240163"/>
                <a:gd name="connsiteX2" fmla="*/ 132701 w 187604"/>
                <a:gd name="connsiteY2" fmla="*/ 127487 h 240163"/>
                <a:gd name="connsiteX3" fmla="*/ 136282 w 187604"/>
                <a:gd name="connsiteY3" fmla="*/ 137301 h 240163"/>
                <a:gd name="connsiteX4" fmla="*/ 168641 w 187604"/>
                <a:gd name="connsiteY4" fmla="*/ 156265 h 240163"/>
                <a:gd name="connsiteX5" fmla="*/ 187605 w 187604"/>
                <a:gd name="connsiteY5" fmla="*/ 172312 h 240163"/>
                <a:gd name="connsiteX6" fmla="*/ 161745 w 187604"/>
                <a:gd name="connsiteY6" fmla="*/ 181330 h 240163"/>
                <a:gd name="connsiteX7" fmla="*/ 117185 w 187604"/>
                <a:gd name="connsiteY7" fmla="*/ 198172 h 240163"/>
                <a:gd name="connsiteX8" fmla="*/ 82174 w 187604"/>
                <a:gd name="connsiteY8" fmla="*/ 235437 h 240163"/>
                <a:gd name="connsiteX9" fmla="*/ 76339 w 187604"/>
                <a:gd name="connsiteY9" fmla="*/ 239814 h 240163"/>
                <a:gd name="connsiteX10" fmla="*/ 22364 w 187604"/>
                <a:gd name="connsiteY10" fmla="*/ 239814 h 240163"/>
                <a:gd name="connsiteX11" fmla="*/ 350 w 187604"/>
                <a:gd name="connsiteY11" fmla="*/ 217136 h 240163"/>
                <a:gd name="connsiteX12" fmla="*/ 350 w 187604"/>
                <a:gd name="connsiteY12" fmla="*/ 187695 h 240163"/>
                <a:gd name="connsiteX13" fmla="*/ 16529 w 187604"/>
                <a:gd name="connsiteY13" fmla="*/ 165813 h 240163"/>
                <a:gd name="connsiteX14" fmla="*/ 42389 w 187604"/>
                <a:gd name="connsiteY14" fmla="*/ 155735 h 240163"/>
                <a:gd name="connsiteX15" fmla="*/ 67587 w 187604"/>
                <a:gd name="connsiteY15" fmla="*/ 142606 h 240163"/>
                <a:gd name="connsiteX16" fmla="*/ 75411 w 187604"/>
                <a:gd name="connsiteY16" fmla="*/ 133853 h 240163"/>
                <a:gd name="connsiteX17" fmla="*/ 75411 w 187604"/>
                <a:gd name="connsiteY17" fmla="*/ 127487 h 240163"/>
                <a:gd name="connsiteX18" fmla="*/ 69708 w 187604"/>
                <a:gd name="connsiteY18" fmla="*/ 126824 h 240163"/>
                <a:gd name="connsiteX19" fmla="*/ 47429 w 187604"/>
                <a:gd name="connsiteY19" fmla="*/ 132129 h 240163"/>
                <a:gd name="connsiteX20" fmla="*/ 24221 w 187604"/>
                <a:gd name="connsiteY20" fmla="*/ 128548 h 240163"/>
                <a:gd name="connsiteX21" fmla="*/ 22762 w 187604"/>
                <a:gd name="connsiteY21" fmla="*/ 117674 h 240163"/>
                <a:gd name="connsiteX22" fmla="*/ 49816 w 187604"/>
                <a:gd name="connsiteY22" fmla="*/ 65157 h 240163"/>
                <a:gd name="connsiteX23" fmla="*/ 52070 w 187604"/>
                <a:gd name="connsiteY23" fmla="*/ 43143 h 240163"/>
                <a:gd name="connsiteX24" fmla="*/ 89866 w 187604"/>
                <a:gd name="connsiteY24" fmla="*/ 2032 h 240163"/>
                <a:gd name="connsiteX25" fmla="*/ 146228 w 187604"/>
                <a:gd name="connsiteY25" fmla="*/ 16885 h 240163"/>
                <a:gd name="connsiteX26" fmla="*/ 157633 w 187604"/>
                <a:gd name="connsiteY26" fmla="*/ 46591 h 240163"/>
                <a:gd name="connsiteX27" fmla="*/ 159490 w 187604"/>
                <a:gd name="connsiteY27" fmla="*/ 69534 h 240163"/>
                <a:gd name="connsiteX28" fmla="*/ 158827 w 187604"/>
                <a:gd name="connsiteY28" fmla="*/ 73380 h 240163"/>
                <a:gd name="connsiteX29" fmla="*/ 160153 w 187604"/>
                <a:gd name="connsiteY29" fmla="*/ 126824 h 240163"/>
                <a:gd name="connsiteX30" fmla="*/ 161612 w 187604"/>
                <a:gd name="connsiteY30" fmla="*/ 130272 h 240163"/>
                <a:gd name="connsiteX31" fmla="*/ 160418 w 187604"/>
                <a:gd name="connsiteY31" fmla="*/ 132527 h 2401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7604" h="240163">
                  <a:moveTo>
                    <a:pt x="160418" y="132394"/>
                  </a:moveTo>
                  <a:cubicBezTo>
                    <a:pt x="154451" y="130803"/>
                    <a:pt x="148483" y="128946"/>
                    <a:pt x="142383" y="127752"/>
                  </a:cubicBezTo>
                  <a:cubicBezTo>
                    <a:pt x="139332" y="127089"/>
                    <a:pt x="135884" y="127620"/>
                    <a:pt x="132701" y="127487"/>
                  </a:cubicBezTo>
                  <a:cubicBezTo>
                    <a:pt x="133895" y="130803"/>
                    <a:pt x="134293" y="134781"/>
                    <a:pt x="136282" y="137301"/>
                  </a:cubicBezTo>
                  <a:cubicBezTo>
                    <a:pt x="144637" y="147645"/>
                    <a:pt x="156440" y="152419"/>
                    <a:pt x="168641" y="156265"/>
                  </a:cubicBezTo>
                  <a:cubicBezTo>
                    <a:pt x="177128" y="158917"/>
                    <a:pt x="184024" y="162896"/>
                    <a:pt x="187605" y="172312"/>
                  </a:cubicBezTo>
                  <a:cubicBezTo>
                    <a:pt x="178985" y="175362"/>
                    <a:pt x="170232" y="178147"/>
                    <a:pt x="161745" y="181330"/>
                  </a:cubicBezTo>
                  <a:cubicBezTo>
                    <a:pt x="146891" y="186767"/>
                    <a:pt x="131906" y="192204"/>
                    <a:pt x="117185" y="198172"/>
                  </a:cubicBezTo>
                  <a:cubicBezTo>
                    <a:pt x="99945" y="205201"/>
                    <a:pt x="87081" y="216606"/>
                    <a:pt x="82174" y="235437"/>
                  </a:cubicBezTo>
                  <a:cubicBezTo>
                    <a:pt x="81644" y="237294"/>
                    <a:pt x="78329" y="239681"/>
                    <a:pt x="76339" y="239814"/>
                  </a:cubicBezTo>
                  <a:cubicBezTo>
                    <a:pt x="58303" y="240212"/>
                    <a:pt x="40268" y="240344"/>
                    <a:pt x="22364" y="239814"/>
                  </a:cubicBezTo>
                  <a:cubicBezTo>
                    <a:pt x="9633" y="239416"/>
                    <a:pt x="1013" y="230265"/>
                    <a:pt x="350" y="217136"/>
                  </a:cubicBezTo>
                  <a:cubicBezTo>
                    <a:pt x="-48" y="207323"/>
                    <a:pt x="-181" y="197509"/>
                    <a:pt x="350" y="187695"/>
                  </a:cubicBezTo>
                  <a:cubicBezTo>
                    <a:pt x="880" y="177086"/>
                    <a:pt x="7644" y="170057"/>
                    <a:pt x="16529" y="165813"/>
                  </a:cubicBezTo>
                  <a:cubicBezTo>
                    <a:pt x="24751" y="161835"/>
                    <a:pt x="33902" y="159448"/>
                    <a:pt x="42389" y="155735"/>
                  </a:cubicBezTo>
                  <a:cubicBezTo>
                    <a:pt x="51010" y="151889"/>
                    <a:pt x="59497" y="147512"/>
                    <a:pt x="67587" y="142606"/>
                  </a:cubicBezTo>
                  <a:cubicBezTo>
                    <a:pt x="70769" y="140616"/>
                    <a:pt x="73289" y="137168"/>
                    <a:pt x="75411" y="133853"/>
                  </a:cubicBezTo>
                  <a:cubicBezTo>
                    <a:pt x="76472" y="132261"/>
                    <a:pt x="76339" y="129079"/>
                    <a:pt x="75411" y="127487"/>
                  </a:cubicBezTo>
                  <a:cubicBezTo>
                    <a:pt x="74881" y="126426"/>
                    <a:pt x="71565" y="126426"/>
                    <a:pt x="69708" y="126824"/>
                  </a:cubicBezTo>
                  <a:cubicBezTo>
                    <a:pt x="62282" y="128548"/>
                    <a:pt x="54988" y="131731"/>
                    <a:pt x="47429" y="132129"/>
                  </a:cubicBezTo>
                  <a:cubicBezTo>
                    <a:pt x="39737" y="132394"/>
                    <a:pt x="31647" y="130935"/>
                    <a:pt x="24221" y="128548"/>
                  </a:cubicBezTo>
                  <a:cubicBezTo>
                    <a:pt x="16397" y="126028"/>
                    <a:pt x="16397" y="123111"/>
                    <a:pt x="22762" y="117674"/>
                  </a:cubicBezTo>
                  <a:cubicBezTo>
                    <a:pt x="39207" y="103881"/>
                    <a:pt x="49285" y="87172"/>
                    <a:pt x="49816" y="65157"/>
                  </a:cubicBezTo>
                  <a:cubicBezTo>
                    <a:pt x="49949" y="57731"/>
                    <a:pt x="51407" y="50437"/>
                    <a:pt x="52070" y="43143"/>
                  </a:cubicBezTo>
                  <a:cubicBezTo>
                    <a:pt x="54060" y="19670"/>
                    <a:pt x="68382" y="7071"/>
                    <a:pt x="89866" y="2032"/>
                  </a:cubicBezTo>
                  <a:cubicBezTo>
                    <a:pt x="111085" y="-3008"/>
                    <a:pt x="130182" y="1103"/>
                    <a:pt x="146228" y="16885"/>
                  </a:cubicBezTo>
                  <a:cubicBezTo>
                    <a:pt x="154716" y="25107"/>
                    <a:pt x="156175" y="35982"/>
                    <a:pt x="157633" y="46591"/>
                  </a:cubicBezTo>
                  <a:cubicBezTo>
                    <a:pt x="158694" y="54150"/>
                    <a:pt x="158960" y="61842"/>
                    <a:pt x="159490" y="69534"/>
                  </a:cubicBezTo>
                  <a:cubicBezTo>
                    <a:pt x="159490" y="70727"/>
                    <a:pt x="159490" y="72319"/>
                    <a:pt x="158827" y="73380"/>
                  </a:cubicBezTo>
                  <a:cubicBezTo>
                    <a:pt x="148881" y="91548"/>
                    <a:pt x="153522" y="109186"/>
                    <a:pt x="160153" y="126824"/>
                  </a:cubicBezTo>
                  <a:cubicBezTo>
                    <a:pt x="160551" y="128018"/>
                    <a:pt x="161081" y="129211"/>
                    <a:pt x="161612" y="130272"/>
                  </a:cubicBezTo>
                  <a:cubicBezTo>
                    <a:pt x="161214" y="131068"/>
                    <a:pt x="160816" y="131731"/>
                    <a:pt x="160418" y="132527"/>
                  </a:cubicBezTo>
                  <a:close/>
                </a:path>
              </a:pathLst>
            </a:custGeom>
            <a:grpFill/>
            <a:ln w="131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it-IT"/>
            </a:p>
          </p:txBody>
        </p:sp>
        <p:sp>
          <p:nvSpPr>
            <p:cNvPr id="19" name="Figura a mano libera: forma 18">
              <a:extLst>
                <a:ext uri="{FF2B5EF4-FFF2-40B4-BE49-F238E27FC236}">
                  <a16:creationId xmlns:a16="http://schemas.microsoft.com/office/drawing/2014/main" id="{DC9C881A-4A12-7701-1D4E-8F2D031B220F}"/>
                </a:ext>
              </a:extLst>
            </p:cNvPr>
            <p:cNvSpPr/>
            <p:nvPr/>
          </p:nvSpPr>
          <p:spPr>
            <a:xfrm>
              <a:off x="1381235" y="2265174"/>
              <a:ext cx="184612" cy="242401"/>
            </a:xfrm>
            <a:custGeom>
              <a:avLst/>
              <a:gdLst>
                <a:gd name="connsiteX0" fmla="*/ 0 w 184612"/>
                <a:gd name="connsiteY0" fmla="*/ 173573 h 242401"/>
                <a:gd name="connsiteX1" fmla="*/ 24004 w 184612"/>
                <a:gd name="connsiteY1" fmla="*/ 149835 h 242401"/>
                <a:gd name="connsiteX2" fmla="*/ 39652 w 184612"/>
                <a:gd name="connsiteY2" fmla="*/ 139756 h 242401"/>
                <a:gd name="connsiteX3" fmla="*/ 42437 w 184612"/>
                <a:gd name="connsiteY3" fmla="*/ 114824 h 242401"/>
                <a:gd name="connsiteX4" fmla="*/ 34878 w 184612"/>
                <a:gd name="connsiteY4" fmla="*/ 92677 h 242401"/>
                <a:gd name="connsiteX5" fmla="*/ 29839 w 184612"/>
                <a:gd name="connsiteY5" fmla="*/ 75304 h 242401"/>
                <a:gd name="connsiteX6" fmla="*/ 29839 w 184612"/>
                <a:gd name="connsiteY6" fmla="*/ 62043 h 242401"/>
                <a:gd name="connsiteX7" fmla="*/ 30369 w 184612"/>
                <a:gd name="connsiteY7" fmla="*/ 52229 h 242401"/>
                <a:gd name="connsiteX8" fmla="*/ 29839 w 184612"/>
                <a:gd name="connsiteY8" fmla="*/ 31673 h 242401"/>
                <a:gd name="connsiteX9" fmla="*/ 37663 w 184612"/>
                <a:gd name="connsiteY9" fmla="*/ 17881 h 242401"/>
                <a:gd name="connsiteX10" fmla="*/ 41907 w 184612"/>
                <a:gd name="connsiteY10" fmla="*/ 14433 h 242401"/>
                <a:gd name="connsiteX11" fmla="*/ 96280 w 184612"/>
                <a:gd name="connsiteY11" fmla="*/ 3028 h 242401"/>
                <a:gd name="connsiteX12" fmla="*/ 105298 w 184612"/>
                <a:gd name="connsiteY12" fmla="*/ 8996 h 242401"/>
                <a:gd name="connsiteX13" fmla="*/ 110072 w 184612"/>
                <a:gd name="connsiteY13" fmla="*/ 14168 h 242401"/>
                <a:gd name="connsiteX14" fmla="*/ 122273 w 184612"/>
                <a:gd name="connsiteY14" fmla="*/ 50903 h 242401"/>
                <a:gd name="connsiteX15" fmla="*/ 127047 w 184612"/>
                <a:gd name="connsiteY15" fmla="*/ 66021 h 242401"/>
                <a:gd name="connsiteX16" fmla="*/ 123334 w 184612"/>
                <a:gd name="connsiteY16" fmla="*/ 94003 h 242401"/>
                <a:gd name="connsiteX17" fmla="*/ 106491 w 184612"/>
                <a:gd name="connsiteY17" fmla="*/ 123046 h 242401"/>
                <a:gd name="connsiteX18" fmla="*/ 110470 w 184612"/>
                <a:gd name="connsiteY18" fmla="*/ 138032 h 242401"/>
                <a:gd name="connsiteX19" fmla="*/ 135402 w 184612"/>
                <a:gd name="connsiteY19" fmla="*/ 152620 h 242401"/>
                <a:gd name="connsiteX20" fmla="*/ 169882 w 184612"/>
                <a:gd name="connsiteY20" fmla="*/ 166677 h 242401"/>
                <a:gd name="connsiteX21" fmla="*/ 184603 w 184612"/>
                <a:gd name="connsiteY21" fmla="*/ 191875 h 242401"/>
                <a:gd name="connsiteX22" fmla="*/ 184603 w 184612"/>
                <a:gd name="connsiteY22" fmla="*/ 215746 h 242401"/>
                <a:gd name="connsiteX23" fmla="*/ 158344 w 184612"/>
                <a:gd name="connsiteY23" fmla="*/ 242269 h 242401"/>
                <a:gd name="connsiteX24" fmla="*/ 113122 w 184612"/>
                <a:gd name="connsiteY24" fmla="*/ 242136 h 242401"/>
                <a:gd name="connsiteX25" fmla="*/ 106491 w 184612"/>
                <a:gd name="connsiteY25" fmla="*/ 237893 h 242401"/>
                <a:gd name="connsiteX26" fmla="*/ 70817 w 184612"/>
                <a:gd name="connsiteY26" fmla="*/ 199434 h 242401"/>
                <a:gd name="connsiteX27" fmla="*/ 4509 w 184612"/>
                <a:gd name="connsiteY27" fmla="*/ 175430 h 242401"/>
                <a:gd name="connsiteX28" fmla="*/ 265 w 184612"/>
                <a:gd name="connsiteY28" fmla="*/ 173706 h 2424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184612" h="242401">
                  <a:moveTo>
                    <a:pt x="0" y="173573"/>
                  </a:moveTo>
                  <a:cubicBezTo>
                    <a:pt x="6896" y="164025"/>
                    <a:pt x="10477" y="152753"/>
                    <a:pt x="24004" y="149835"/>
                  </a:cubicBezTo>
                  <a:cubicBezTo>
                    <a:pt x="29706" y="148641"/>
                    <a:pt x="35143" y="143867"/>
                    <a:pt x="39652" y="139756"/>
                  </a:cubicBezTo>
                  <a:cubicBezTo>
                    <a:pt x="49333" y="130871"/>
                    <a:pt x="48936" y="126627"/>
                    <a:pt x="42437" y="114824"/>
                  </a:cubicBezTo>
                  <a:cubicBezTo>
                    <a:pt x="38724" y="108061"/>
                    <a:pt x="37265" y="100104"/>
                    <a:pt x="34878" y="92677"/>
                  </a:cubicBezTo>
                  <a:cubicBezTo>
                    <a:pt x="33022" y="86975"/>
                    <a:pt x="31828" y="81007"/>
                    <a:pt x="29839" y="75304"/>
                  </a:cubicBezTo>
                  <a:cubicBezTo>
                    <a:pt x="28115" y="70663"/>
                    <a:pt x="26391" y="66949"/>
                    <a:pt x="29839" y="62043"/>
                  </a:cubicBezTo>
                  <a:cubicBezTo>
                    <a:pt x="31430" y="59788"/>
                    <a:pt x="30502" y="55544"/>
                    <a:pt x="30369" y="52229"/>
                  </a:cubicBezTo>
                  <a:cubicBezTo>
                    <a:pt x="30104" y="45333"/>
                    <a:pt x="28645" y="38304"/>
                    <a:pt x="29839" y="31673"/>
                  </a:cubicBezTo>
                  <a:cubicBezTo>
                    <a:pt x="30634" y="26767"/>
                    <a:pt x="34746" y="22258"/>
                    <a:pt x="37663" y="17881"/>
                  </a:cubicBezTo>
                  <a:cubicBezTo>
                    <a:pt x="38591" y="16422"/>
                    <a:pt x="40846" y="15892"/>
                    <a:pt x="41907" y="14433"/>
                  </a:cubicBezTo>
                  <a:cubicBezTo>
                    <a:pt x="56760" y="-5194"/>
                    <a:pt x="76785" y="-155"/>
                    <a:pt x="96280" y="3028"/>
                  </a:cubicBezTo>
                  <a:cubicBezTo>
                    <a:pt x="99595" y="3559"/>
                    <a:pt x="102513" y="6741"/>
                    <a:pt x="105298" y="8996"/>
                  </a:cubicBezTo>
                  <a:cubicBezTo>
                    <a:pt x="107154" y="10455"/>
                    <a:pt x="108083" y="13372"/>
                    <a:pt x="110072" y="14168"/>
                  </a:cubicBezTo>
                  <a:cubicBezTo>
                    <a:pt x="127047" y="22125"/>
                    <a:pt x="122803" y="37243"/>
                    <a:pt x="122273" y="50903"/>
                  </a:cubicBezTo>
                  <a:cubicBezTo>
                    <a:pt x="122007" y="56871"/>
                    <a:pt x="118957" y="62043"/>
                    <a:pt x="127047" y="66021"/>
                  </a:cubicBezTo>
                  <a:cubicBezTo>
                    <a:pt x="132219" y="68541"/>
                    <a:pt x="127975" y="87505"/>
                    <a:pt x="123334" y="94003"/>
                  </a:cubicBezTo>
                  <a:cubicBezTo>
                    <a:pt x="116835" y="103154"/>
                    <a:pt x="111266" y="112967"/>
                    <a:pt x="106491" y="123046"/>
                  </a:cubicBezTo>
                  <a:cubicBezTo>
                    <a:pt x="104104" y="128086"/>
                    <a:pt x="105033" y="134451"/>
                    <a:pt x="110470" y="138032"/>
                  </a:cubicBezTo>
                  <a:cubicBezTo>
                    <a:pt x="118559" y="143337"/>
                    <a:pt x="126649" y="148641"/>
                    <a:pt x="135402" y="152620"/>
                  </a:cubicBezTo>
                  <a:cubicBezTo>
                    <a:pt x="146674" y="157925"/>
                    <a:pt x="158742" y="161373"/>
                    <a:pt x="169882" y="166677"/>
                  </a:cubicBezTo>
                  <a:cubicBezTo>
                    <a:pt x="179961" y="171584"/>
                    <a:pt x="184868" y="180337"/>
                    <a:pt x="184603" y="191875"/>
                  </a:cubicBezTo>
                  <a:cubicBezTo>
                    <a:pt x="184337" y="199832"/>
                    <a:pt x="184603" y="207788"/>
                    <a:pt x="184603" y="215746"/>
                  </a:cubicBezTo>
                  <a:cubicBezTo>
                    <a:pt x="184337" y="231925"/>
                    <a:pt x="174391" y="242136"/>
                    <a:pt x="158344" y="242269"/>
                  </a:cubicBezTo>
                  <a:cubicBezTo>
                    <a:pt x="143226" y="242401"/>
                    <a:pt x="128108" y="242534"/>
                    <a:pt x="113122" y="242136"/>
                  </a:cubicBezTo>
                  <a:cubicBezTo>
                    <a:pt x="110735" y="242136"/>
                    <a:pt x="106889" y="239749"/>
                    <a:pt x="106491" y="237893"/>
                  </a:cubicBezTo>
                  <a:cubicBezTo>
                    <a:pt x="101850" y="218265"/>
                    <a:pt x="88853" y="206330"/>
                    <a:pt x="70817" y="199434"/>
                  </a:cubicBezTo>
                  <a:cubicBezTo>
                    <a:pt x="48803" y="191079"/>
                    <a:pt x="26656" y="183387"/>
                    <a:pt x="4509" y="175430"/>
                  </a:cubicBezTo>
                  <a:cubicBezTo>
                    <a:pt x="3315" y="175032"/>
                    <a:pt x="2122" y="174502"/>
                    <a:pt x="265" y="173706"/>
                  </a:cubicBezTo>
                  <a:close/>
                </a:path>
              </a:pathLst>
            </a:custGeom>
            <a:grpFill/>
            <a:ln w="131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it-IT"/>
            </a:p>
          </p:txBody>
        </p:sp>
        <p:sp>
          <p:nvSpPr>
            <p:cNvPr id="20" name="Figura a mano libera: forma 19">
              <a:extLst>
                <a:ext uri="{FF2B5EF4-FFF2-40B4-BE49-F238E27FC236}">
                  <a16:creationId xmlns:a16="http://schemas.microsoft.com/office/drawing/2014/main" id="{9CEB0BF9-B044-BE9B-A1C2-D159F3552B40}"/>
                </a:ext>
              </a:extLst>
            </p:cNvPr>
            <p:cNvSpPr/>
            <p:nvPr/>
          </p:nvSpPr>
          <p:spPr>
            <a:xfrm>
              <a:off x="1256651" y="2263826"/>
              <a:ext cx="138007" cy="180798"/>
            </a:xfrm>
            <a:custGeom>
              <a:avLst/>
              <a:gdLst>
                <a:gd name="connsiteX0" fmla="*/ 68089 w 138007"/>
                <a:gd name="connsiteY0" fmla="*/ 0 h 180798"/>
                <a:gd name="connsiteX1" fmla="*/ 102569 w 138007"/>
                <a:gd name="connsiteY1" fmla="*/ 8090 h 180798"/>
                <a:gd name="connsiteX2" fmla="*/ 132010 w 138007"/>
                <a:gd name="connsiteY2" fmla="*/ 59147 h 180798"/>
                <a:gd name="connsiteX3" fmla="*/ 129623 w 138007"/>
                <a:gd name="connsiteY3" fmla="*/ 71613 h 180798"/>
                <a:gd name="connsiteX4" fmla="*/ 135060 w 138007"/>
                <a:gd name="connsiteY4" fmla="*/ 86334 h 180798"/>
                <a:gd name="connsiteX5" fmla="*/ 137447 w 138007"/>
                <a:gd name="connsiteY5" fmla="*/ 89251 h 180798"/>
                <a:gd name="connsiteX6" fmla="*/ 131082 w 138007"/>
                <a:gd name="connsiteY6" fmla="*/ 123201 h 180798"/>
                <a:gd name="connsiteX7" fmla="*/ 120074 w 138007"/>
                <a:gd name="connsiteY7" fmla="*/ 140972 h 180798"/>
                <a:gd name="connsiteX8" fmla="*/ 75382 w 138007"/>
                <a:gd name="connsiteY8" fmla="*/ 179961 h 180798"/>
                <a:gd name="connsiteX9" fmla="*/ 34934 w 138007"/>
                <a:gd name="connsiteY9" fmla="*/ 165904 h 180798"/>
                <a:gd name="connsiteX10" fmla="*/ 15970 w 138007"/>
                <a:gd name="connsiteY10" fmla="*/ 135269 h 180798"/>
                <a:gd name="connsiteX11" fmla="*/ 10798 w 138007"/>
                <a:gd name="connsiteY11" fmla="*/ 126782 h 180798"/>
                <a:gd name="connsiteX12" fmla="*/ 321 w 138007"/>
                <a:gd name="connsiteY12" fmla="*/ 90445 h 180798"/>
                <a:gd name="connsiteX13" fmla="*/ 4565 w 138007"/>
                <a:gd name="connsiteY13" fmla="*/ 85273 h 180798"/>
                <a:gd name="connsiteX14" fmla="*/ 9605 w 138007"/>
                <a:gd name="connsiteY14" fmla="*/ 73204 h 180798"/>
                <a:gd name="connsiteX15" fmla="*/ 8544 w 138007"/>
                <a:gd name="connsiteY15" fmla="*/ 39387 h 180798"/>
                <a:gd name="connsiteX16" fmla="*/ 15174 w 138007"/>
                <a:gd name="connsiteY16" fmla="*/ 26523 h 180798"/>
                <a:gd name="connsiteX17" fmla="*/ 32415 w 138007"/>
                <a:gd name="connsiteY17" fmla="*/ 10609 h 180798"/>
                <a:gd name="connsiteX18" fmla="*/ 60529 w 138007"/>
                <a:gd name="connsiteY18" fmla="*/ 1724 h 180798"/>
                <a:gd name="connsiteX19" fmla="*/ 67691 w 138007"/>
                <a:gd name="connsiteY19" fmla="*/ 1724 h 180798"/>
                <a:gd name="connsiteX20" fmla="*/ 68089 w 138007"/>
                <a:gd name="connsiteY20" fmla="*/ 0 h 1807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38007" h="180798">
                  <a:moveTo>
                    <a:pt x="68089" y="0"/>
                  </a:moveTo>
                  <a:cubicBezTo>
                    <a:pt x="79626" y="2652"/>
                    <a:pt x="91429" y="4244"/>
                    <a:pt x="102569" y="8090"/>
                  </a:cubicBezTo>
                  <a:cubicBezTo>
                    <a:pt x="126175" y="16312"/>
                    <a:pt x="136121" y="34348"/>
                    <a:pt x="132010" y="59147"/>
                  </a:cubicBezTo>
                  <a:cubicBezTo>
                    <a:pt x="131347" y="63258"/>
                    <a:pt x="130418" y="67502"/>
                    <a:pt x="129623" y="71613"/>
                  </a:cubicBezTo>
                  <a:cubicBezTo>
                    <a:pt x="128429" y="77581"/>
                    <a:pt x="126573" y="83814"/>
                    <a:pt x="135060" y="86334"/>
                  </a:cubicBezTo>
                  <a:cubicBezTo>
                    <a:pt x="136121" y="86599"/>
                    <a:pt x="137315" y="88190"/>
                    <a:pt x="137447" y="89251"/>
                  </a:cubicBezTo>
                  <a:cubicBezTo>
                    <a:pt x="138110" y="101054"/>
                    <a:pt x="139702" y="112857"/>
                    <a:pt x="131082" y="123201"/>
                  </a:cubicBezTo>
                  <a:cubicBezTo>
                    <a:pt x="126705" y="128506"/>
                    <a:pt x="122594" y="134606"/>
                    <a:pt x="120074" y="140972"/>
                  </a:cubicBezTo>
                  <a:cubicBezTo>
                    <a:pt x="111719" y="161793"/>
                    <a:pt x="96866" y="175187"/>
                    <a:pt x="75382" y="179961"/>
                  </a:cubicBezTo>
                  <a:cubicBezTo>
                    <a:pt x="59734" y="183409"/>
                    <a:pt x="46605" y="175717"/>
                    <a:pt x="34934" y="165904"/>
                  </a:cubicBezTo>
                  <a:cubicBezTo>
                    <a:pt x="25253" y="157814"/>
                    <a:pt x="20081" y="146939"/>
                    <a:pt x="15970" y="135269"/>
                  </a:cubicBezTo>
                  <a:cubicBezTo>
                    <a:pt x="14909" y="132219"/>
                    <a:pt x="13318" y="128771"/>
                    <a:pt x="10798" y="126782"/>
                  </a:cubicBezTo>
                  <a:cubicBezTo>
                    <a:pt x="-1535" y="117101"/>
                    <a:pt x="-209" y="103574"/>
                    <a:pt x="321" y="90445"/>
                  </a:cubicBezTo>
                  <a:cubicBezTo>
                    <a:pt x="321" y="88588"/>
                    <a:pt x="2708" y="85803"/>
                    <a:pt x="4565" y="85273"/>
                  </a:cubicBezTo>
                  <a:cubicBezTo>
                    <a:pt x="11461" y="83151"/>
                    <a:pt x="10002" y="78244"/>
                    <a:pt x="9605" y="73204"/>
                  </a:cubicBezTo>
                  <a:cubicBezTo>
                    <a:pt x="8941" y="61932"/>
                    <a:pt x="8013" y="50527"/>
                    <a:pt x="8544" y="39387"/>
                  </a:cubicBezTo>
                  <a:cubicBezTo>
                    <a:pt x="8809" y="35011"/>
                    <a:pt x="11992" y="30104"/>
                    <a:pt x="15174" y="26523"/>
                  </a:cubicBezTo>
                  <a:cubicBezTo>
                    <a:pt x="20346" y="20688"/>
                    <a:pt x="26845" y="16179"/>
                    <a:pt x="32415" y="10609"/>
                  </a:cubicBezTo>
                  <a:cubicBezTo>
                    <a:pt x="40372" y="2785"/>
                    <a:pt x="50716" y="3183"/>
                    <a:pt x="60529" y="1724"/>
                  </a:cubicBezTo>
                  <a:cubicBezTo>
                    <a:pt x="62916" y="1459"/>
                    <a:pt x="65304" y="1724"/>
                    <a:pt x="67691" y="1724"/>
                  </a:cubicBezTo>
                  <a:lnTo>
                    <a:pt x="68089" y="0"/>
                  </a:lnTo>
                  <a:close/>
                </a:path>
              </a:pathLst>
            </a:custGeom>
            <a:grpFill/>
            <a:ln w="131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it-IT"/>
            </a:p>
          </p:txBody>
        </p:sp>
      </p:grpSp>
      <p:sp>
        <p:nvSpPr>
          <p:cNvPr id="2" name="Freccia in giù 1">
            <a:extLst>
              <a:ext uri="{FF2B5EF4-FFF2-40B4-BE49-F238E27FC236}">
                <a16:creationId xmlns:a16="http://schemas.microsoft.com/office/drawing/2014/main" id="{E0D8FB60-B80F-7AAE-17A5-D6E5E055A689}"/>
              </a:ext>
            </a:extLst>
          </p:cNvPr>
          <p:cNvSpPr/>
          <p:nvPr/>
        </p:nvSpPr>
        <p:spPr>
          <a:xfrm>
            <a:off x="3391786" y="3134650"/>
            <a:ext cx="484632" cy="34003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2544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DEDED"/>
            </a:gs>
            <a:gs pos="72000">
              <a:schemeClr val="bg1"/>
            </a:gs>
          </a:gsLst>
          <a:lin ang="10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ttangolo 42"/>
          <p:cNvSpPr/>
          <p:nvPr/>
        </p:nvSpPr>
        <p:spPr>
          <a:xfrm>
            <a:off x="727544" y="135128"/>
            <a:ext cx="8416456" cy="39772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hnschrift" panose="020B0502040204020203" pitchFamily="34" charset="0"/>
                <a:ea typeface="+mj-lt"/>
                <a:cs typeface="Calibri"/>
              </a:rPr>
              <a:t> LE ATTIVITÀ PREVISTE</a:t>
            </a: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DF7CFA96-9240-45DA-9985-D9D87FD80637}"/>
              </a:ext>
            </a:extLst>
          </p:cNvPr>
          <p:cNvSpPr txBox="1"/>
          <p:nvPr/>
        </p:nvSpPr>
        <p:spPr>
          <a:xfrm>
            <a:off x="8628809" y="4767289"/>
            <a:ext cx="3600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5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</a:t>
            </a:r>
            <a:endParaRPr kumimoji="0" lang="it-IT" sz="1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D0BB3498-793C-F181-8BD4-0E3577BE6D59}"/>
              </a:ext>
            </a:extLst>
          </p:cNvPr>
          <p:cNvSpPr txBox="1"/>
          <p:nvPr/>
        </p:nvSpPr>
        <p:spPr>
          <a:xfrm>
            <a:off x="5806236" y="885143"/>
            <a:ext cx="3182613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B0F0"/>
              </a:buClr>
              <a:buSzTx/>
              <a:buFontTx/>
              <a:buNone/>
              <a:tabLst/>
              <a:defRPr/>
            </a:pPr>
            <a:r>
              <a:rPr kumimoji="0" lang="it-IT" sz="1100" b="1" i="0" u="none" strike="noStrike" kern="1200" cap="none" spc="0" normalizeH="0" baseline="0" noProof="0" dirty="0">
                <a:ln>
                  <a:noFill/>
                </a:ln>
                <a:solidFill>
                  <a:srgbClr val="A3195B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Arial" panose="020B0604020202020204" pitchFamily="34" charset="0"/>
              </a:rPr>
              <a:t>Pubblicazione di un Elenco degli Organismi di certificazione accreditati </a:t>
            </a:r>
            <a:r>
              <a:rPr kumimoji="0" lang="it-IT" sz="11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Arial" panose="020B0604020202020204" pitchFamily="34" charset="0"/>
              </a:rPr>
              <a:t>-  selezionati attraverso apposito avviso -  </a:t>
            </a:r>
            <a:r>
              <a:rPr kumimoji="0" lang="it-IT" sz="11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Arial" panose="020B0604020202020204" pitchFamily="34" charset="0"/>
              </a:rPr>
              <a:t>ai quali le imprese potranno rivolgersi per la certificazione, utilizzando </a:t>
            </a:r>
            <a:r>
              <a:rPr kumimoji="0" lang="it-IT" sz="11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Arial" panose="020B0604020202020204" pitchFamily="34" charset="0"/>
              </a:rPr>
              <a:t>i contributi messi a disposizione del PNRR</a:t>
            </a:r>
          </a:p>
        </p:txBody>
      </p:sp>
      <p:grpSp>
        <p:nvGrpSpPr>
          <p:cNvPr id="40" name="Gruppo 39">
            <a:extLst>
              <a:ext uri="{FF2B5EF4-FFF2-40B4-BE49-F238E27FC236}">
                <a16:creationId xmlns:a16="http://schemas.microsoft.com/office/drawing/2014/main" id="{6DE8C061-5277-AED6-E1DA-BBFE31702CEC}"/>
              </a:ext>
            </a:extLst>
          </p:cNvPr>
          <p:cNvGrpSpPr/>
          <p:nvPr/>
        </p:nvGrpSpPr>
        <p:grpSpPr>
          <a:xfrm>
            <a:off x="2815803" y="989402"/>
            <a:ext cx="3512395" cy="3142101"/>
            <a:chOff x="2447001" y="1169845"/>
            <a:chExt cx="4249998" cy="3801942"/>
          </a:xfrm>
        </p:grpSpPr>
        <p:grpSp>
          <p:nvGrpSpPr>
            <p:cNvPr id="17" name="Gruppo 16">
              <a:extLst>
                <a:ext uri="{FF2B5EF4-FFF2-40B4-BE49-F238E27FC236}">
                  <a16:creationId xmlns:a16="http://schemas.microsoft.com/office/drawing/2014/main" id="{27108232-70D0-9170-B229-71FF860CEA8A}"/>
                </a:ext>
              </a:extLst>
            </p:cNvPr>
            <p:cNvGrpSpPr/>
            <p:nvPr/>
          </p:nvGrpSpPr>
          <p:grpSpPr>
            <a:xfrm>
              <a:off x="2823314" y="2764431"/>
              <a:ext cx="471143" cy="737206"/>
              <a:chOff x="2824417" y="2759385"/>
              <a:chExt cx="471143" cy="737206"/>
            </a:xfrm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grpSpPr>
          <p:sp>
            <p:nvSpPr>
              <p:cNvPr id="15" name="Triangolo rettangolo 14">
                <a:extLst>
                  <a:ext uri="{FF2B5EF4-FFF2-40B4-BE49-F238E27FC236}">
                    <a16:creationId xmlns:a16="http://schemas.microsoft.com/office/drawing/2014/main" id="{32BFE3B9-BFB8-33CB-F091-EAFD81669FD5}"/>
                  </a:ext>
                </a:extLst>
              </p:cNvPr>
              <p:cNvSpPr/>
              <p:nvPr/>
            </p:nvSpPr>
            <p:spPr>
              <a:xfrm rot="2842875">
                <a:off x="2835757" y="3217385"/>
                <a:ext cx="429965" cy="128448"/>
              </a:xfrm>
              <a:custGeom>
                <a:avLst/>
                <a:gdLst>
                  <a:gd name="connsiteX0" fmla="*/ 0 w 790965"/>
                  <a:gd name="connsiteY0" fmla="*/ 710721 h 710721"/>
                  <a:gd name="connsiteX1" fmla="*/ 0 w 790965"/>
                  <a:gd name="connsiteY1" fmla="*/ 0 h 710721"/>
                  <a:gd name="connsiteX2" fmla="*/ 790965 w 790965"/>
                  <a:gd name="connsiteY2" fmla="*/ 710721 h 710721"/>
                  <a:gd name="connsiteX3" fmla="*/ 0 w 790965"/>
                  <a:gd name="connsiteY3" fmla="*/ 710721 h 710721"/>
                  <a:gd name="connsiteX0" fmla="*/ 177919 w 968884"/>
                  <a:gd name="connsiteY0" fmla="*/ 517363 h 517363"/>
                  <a:gd name="connsiteX1" fmla="*/ 0 w 968884"/>
                  <a:gd name="connsiteY1" fmla="*/ 0 h 517363"/>
                  <a:gd name="connsiteX2" fmla="*/ 968884 w 968884"/>
                  <a:gd name="connsiteY2" fmla="*/ 517363 h 517363"/>
                  <a:gd name="connsiteX3" fmla="*/ 177919 w 968884"/>
                  <a:gd name="connsiteY3" fmla="*/ 517363 h 517363"/>
                  <a:gd name="connsiteX0" fmla="*/ 177919 w 617171"/>
                  <a:gd name="connsiteY0" fmla="*/ 517363 h 600794"/>
                  <a:gd name="connsiteX1" fmla="*/ 0 w 617171"/>
                  <a:gd name="connsiteY1" fmla="*/ 0 h 600794"/>
                  <a:gd name="connsiteX2" fmla="*/ 617171 w 617171"/>
                  <a:gd name="connsiteY2" fmla="*/ 600794 h 600794"/>
                  <a:gd name="connsiteX3" fmla="*/ 177919 w 617171"/>
                  <a:gd name="connsiteY3" fmla="*/ 517363 h 600794"/>
                  <a:gd name="connsiteX0" fmla="*/ 198343 w 617171"/>
                  <a:gd name="connsiteY0" fmla="*/ 471884 h 600794"/>
                  <a:gd name="connsiteX1" fmla="*/ 0 w 617171"/>
                  <a:gd name="connsiteY1" fmla="*/ 0 h 600794"/>
                  <a:gd name="connsiteX2" fmla="*/ 617171 w 617171"/>
                  <a:gd name="connsiteY2" fmla="*/ 600794 h 600794"/>
                  <a:gd name="connsiteX3" fmla="*/ 198343 w 617171"/>
                  <a:gd name="connsiteY3" fmla="*/ 471884 h 600794"/>
                  <a:gd name="connsiteX0" fmla="*/ 187206 w 617171"/>
                  <a:gd name="connsiteY0" fmla="*/ 472346 h 600794"/>
                  <a:gd name="connsiteX1" fmla="*/ 0 w 617171"/>
                  <a:gd name="connsiteY1" fmla="*/ 0 h 600794"/>
                  <a:gd name="connsiteX2" fmla="*/ 617171 w 617171"/>
                  <a:gd name="connsiteY2" fmla="*/ 600794 h 600794"/>
                  <a:gd name="connsiteX3" fmla="*/ 187206 w 617171"/>
                  <a:gd name="connsiteY3" fmla="*/ 472346 h 600794"/>
                  <a:gd name="connsiteX0" fmla="*/ 0 w 429965"/>
                  <a:gd name="connsiteY0" fmla="*/ 0 h 128448"/>
                  <a:gd name="connsiteX1" fmla="*/ 429965 w 429965"/>
                  <a:gd name="connsiteY1" fmla="*/ 128448 h 128448"/>
                  <a:gd name="connsiteX2" fmla="*/ 0 w 429965"/>
                  <a:gd name="connsiteY2" fmla="*/ 0 h 1284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29965" h="128448">
                    <a:moveTo>
                      <a:pt x="0" y="0"/>
                    </a:moveTo>
                    <a:lnTo>
                      <a:pt x="429965" y="12844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412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6" name="Triangolo rettangolo 14">
                <a:extLst>
                  <a:ext uri="{FF2B5EF4-FFF2-40B4-BE49-F238E27FC236}">
                    <a16:creationId xmlns:a16="http://schemas.microsoft.com/office/drawing/2014/main" id="{C19D8876-E55B-9799-AEDB-8D8F69BA29CA}"/>
                  </a:ext>
                </a:extLst>
              </p:cNvPr>
              <p:cNvSpPr/>
              <p:nvPr/>
            </p:nvSpPr>
            <p:spPr>
              <a:xfrm rot="2842875">
                <a:off x="2968656" y="2615146"/>
                <a:ext cx="182666" cy="471143"/>
              </a:xfrm>
              <a:custGeom>
                <a:avLst/>
                <a:gdLst>
                  <a:gd name="connsiteX0" fmla="*/ 0 w 790965"/>
                  <a:gd name="connsiteY0" fmla="*/ 710721 h 710721"/>
                  <a:gd name="connsiteX1" fmla="*/ 0 w 790965"/>
                  <a:gd name="connsiteY1" fmla="*/ 0 h 710721"/>
                  <a:gd name="connsiteX2" fmla="*/ 790965 w 790965"/>
                  <a:gd name="connsiteY2" fmla="*/ 710721 h 710721"/>
                  <a:gd name="connsiteX3" fmla="*/ 0 w 790965"/>
                  <a:gd name="connsiteY3" fmla="*/ 710721 h 710721"/>
                  <a:gd name="connsiteX0" fmla="*/ 177919 w 968884"/>
                  <a:gd name="connsiteY0" fmla="*/ 517363 h 517363"/>
                  <a:gd name="connsiteX1" fmla="*/ 0 w 968884"/>
                  <a:gd name="connsiteY1" fmla="*/ 0 h 517363"/>
                  <a:gd name="connsiteX2" fmla="*/ 968884 w 968884"/>
                  <a:gd name="connsiteY2" fmla="*/ 517363 h 517363"/>
                  <a:gd name="connsiteX3" fmla="*/ 177919 w 968884"/>
                  <a:gd name="connsiteY3" fmla="*/ 517363 h 517363"/>
                  <a:gd name="connsiteX0" fmla="*/ 177919 w 617171"/>
                  <a:gd name="connsiteY0" fmla="*/ 517363 h 600794"/>
                  <a:gd name="connsiteX1" fmla="*/ 0 w 617171"/>
                  <a:gd name="connsiteY1" fmla="*/ 0 h 600794"/>
                  <a:gd name="connsiteX2" fmla="*/ 617171 w 617171"/>
                  <a:gd name="connsiteY2" fmla="*/ 600794 h 600794"/>
                  <a:gd name="connsiteX3" fmla="*/ 177919 w 617171"/>
                  <a:gd name="connsiteY3" fmla="*/ 517363 h 600794"/>
                  <a:gd name="connsiteX0" fmla="*/ 198343 w 617171"/>
                  <a:gd name="connsiteY0" fmla="*/ 471884 h 600794"/>
                  <a:gd name="connsiteX1" fmla="*/ 0 w 617171"/>
                  <a:gd name="connsiteY1" fmla="*/ 0 h 600794"/>
                  <a:gd name="connsiteX2" fmla="*/ 617171 w 617171"/>
                  <a:gd name="connsiteY2" fmla="*/ 600794 h 600794"/>
                  <a:gd name="connsiteX3" fmla="*/ 198343 w 617171"/>
                  <a:gd name="connsiteY3" fmla="*/ 471884 h 600794"/>
                  <a:gd name="connsiteX0" fmla="*/ 187206 w 617171"/>
                  <a:gd name="connsiteY0" fmla="*/ 472346 h 600794"/>
                  <a:gd name="connsiteX1" fmla="*/ 0 w 617171"/>
                  <a:gd name="connsiteY1" fmla="*/ 0 h 600794"/>
                  <a:gd name="connsiteX2" fmla="*/ 617171 w 617171"/>
                  <a:gd name="connsiteY2" fmla="*/ 600794 h 600794"/>
                  <a:gd name="connsiteX3" fmla="*/ 187206 w 617171"/>
                  <a:gd name="connsiteY3" fmla="*/ 472346 h 600794"/>
                  <a:gd name="connsiteX0" fmla="*/ 0 w 429965"/>
                  <a:gd name="connsiteY0" fmla="*/ 0 h 128448"/>
                  <a:gd name="connsiteX1" fmla="*/ 429965 w 429965"/>
                  <a:gd name="connsiteY1" fmla="*/ 128448 h 128448"/>
                  <a:gd name="connsiteX2" fmla="*/ 0 w 429965"/>
                  <a:gd name="connsiteY2" fmla="*/ 0 h 1284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29965" h="128448">
                    <a:moveTo>
                      <a:pt x="0" y="0"/>
                    </a:moveTo>
                    <a:lnTo>
                      <a:pt x="429965" y="12844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412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sp>
          <p:nvSpPr>
            <p:cNvPr id="14" name="Ovale 13">
              <a:extLst>
                <a:ext uri="{FF2B5EF4-FFF2-40B4-BE49-F238E27FC236}">
                  <a16:creationId xmlns:a16="http://schemas.microsoft.com/office/drawing/2014/main" id="{80A4C27E-7D3C-5061-1827-58CD82862530}"/>
                </a:ext>
              </a:extLst>
            </p:cNvPr>
            <p:cNvSpPr/>
            <p:nvPr/>
          </p:nvSpPr>
          <p:spPr>
            <a:xfrm>
              <a:off x="2447001" y="2543595"/>
              <a:ext cx="1001592" cy="1001592"/>
            </a:xfrm>
            <a:prstGeom prst="ellipse">
              <a:avLst/>
            </a:prstGeom>
            <a:noFill/>
            <a:ln w="88900">
              <a:solidFill>
                <a:srgbClr val="A3195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19" name="Gruppo 18">
              <a:extLst>
                <a:ext uri="{FF2B5EF4-FFF2-40B4-BE49-F238E27FC236}">
                  <a16:creationId xmlns:a16="http://schemas.microsoft.com/office/drawing/2014/main" id="{1EF1429F-16CC-D620-1BE4-D6696D11B784}"/>
                </a:ext>
              </a:extLst>
            </p:cNvPr>
            <p:cNvGrpSpPr/>
            <p:nvPr/>
          </p:nvGrpSpPr>
          <p:grpSpPr>
            <a:xfrm rot="3600000">
              <a:off x="3409897" y="1454332"/>
              <a:ext cx="465265" cy="719505"/>
              <a:chOff x="2837762" y="2793597"/>
              <a:chExt cx="465265" cy="719505"/>
            </a:xfrm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grpSpPr>
          <p:sp>
            <p:nvSpPr>
              <p:cNvPr id="20" name="Triangolo rettangolo 14">
                <a:extLst>
                  <a:ext uri="{FF2B5EF4-FFF2-40B4-BE49-F238E27FC236}">
                    <a16:creationId xmlns:a16="http://schemas.microsoft.com/office/drawing/2014/main" id="{272E4B9B-105E-595B-A624-57DC9C13D5CE}"/>
                  </a:ext>
                </a:extLst>
              </p:cNvPr>
              <p:cNvSpPr/>
              <p:nvPr/>
            </p:nvSpPr>
            <p:spPr>
              <a:xfrm rot="2842875">
                <a:off x="2845768" y="3237467"/>
                <a:ext cx="465720" cy="85549"/>
              </a:xfrm>
              <a:custGeom>
                <a:avLst/>
                <a:gdLst>
                  <a:gd name="connsiteX0" fmla="*/ 0 w 790965"/>
                  <a:gd name="connsiteY0" fmla="*/ 710721 h 710721"/>
                  <a:gd name="connsiteX1" fmla="*/ 0 w 790965"/>
                  <a:gd name="connsiteY1" fmla="*/ 0 h 710721"/>
                  <a:gd name="connsiteX2" fmla="*/ 790965 w 790965"/>
                  <a:gd name="connsiteY2" fmla="*/ 710721 h 710721"/>
                  <a:gd name="connsiteX3" fmla="*/ 0 w 790965"/>
                  <a:gd name="connsiteY3" fmla="*/ 710721 h 710721"/>
                  <a:gd name="connsiteX0" fmla="*/ 177919 w 968884"/>
                  <a:gd name="connsiteY0" fmla="*/ 517363 h 517363"/>
                  <a:gd name="connsiteX1" fmla="*/ 0 w 968884"/>
                  <a:gd name="connsiteY1" fmla="*/ 0 h 517363"/>
                  <a:gd name="connsiteX2" fmla="*/ 968884 w 968884"/>
                  <a:gd name="connsiteY2" fmla="*/ 517363 h 517363"/>
                  <a:gd name="connsiteX3" fmla="*/ 177919 w 968884"/>
                  <a:gd name="connsiteY3" fmla="*/ 517363 h 517363"/>
                  <a:gd name="connsiteX0" fmla="*/ 177919 w 617171"/>
                  <a:gd name="connsiteY0" fmla="*/ 517363 h 600794"/>
                  <a:gd name="connsiteX1" fmla="*/ 0 w 617171"/>
                  <a:gd name="connsiteY1" fmla="*/ 0 h 600794"/>
                  <a:gd name="connsiteX2" fmla="*/ 617171 w 617171"/>
                  <a:gd name="connsiteY2" fmla="*/ 600794 h 600794"/>
                  <a:gd name="connsiteX3" fmla="*/ 177919 w 617171"/>
                  <a:gd name="connsiteY3" fmla="*/ 517363 h 600794"/>
                  <a:gd name="connsiteX0" fmla="*/ 198343 w 617171"/>
                  <a:gd name="connsiteY0" fmla="*/ 471884 h 600794"/>
                  <a:gd name="connsiteX1" fmla="*/ 0 w 617171"/>
                  <a:gd name="connsiteY1" fmla="*/ 0 h 600794"/>
                  <a:gd name="connsiteX2" fmla="*/ 617171 w 617171"/>
                  <a:gd name="connsiteY2" fmla="*/ 600794 h 600794"/>
                  <a:gd name="connsiteX3" fmla="*/ 198343 w 617171"/>
                  <a:gd name="connsiteY3" fmla="*/ 471884 h 600794"/>
                  <a:gd name="connsiteX0" fmla="*/ 187206 w 617171"/>
                  <a:gd name="connsiteY0" fmla="*/ 472346 h 600794"/>
                  <a:gd name="connsiteX1" fmla="*/ 0 w 617171"/>
                  <a:gd name="connsiteY1" fmla="*/ 0 h 600794"/>
                  <a:gd name="connsiteX2" fmla="*/ 617171 w 617171"/>
                  <a:gd name="connsiteY2" fmla="*/ 600794 h 600794"/>
                  <a:gd name="connsiteX3" fmla="*/ 187206 w 617171"/>
                  <a:gd name="connsiteY3" fmla="*/ 472346 h 600794"/>
                  <a:gd name="connsiteX0" fmla="*/ 0 w 429965"/>
                  <a:gd name="connsiteY0" fmla="*/ 0 h 128448"/>
                  <a:gd name="connsiteX1" fmla="*/ 429965 w 429965"/>
                  <a:gd name="connsiteY1" fmla="*/ 128448 h 128448"/>
                  <a:gd name="connsiteX2" fmla="*/ 0 w 429965"/>
                  <a:gd name="connsiteY2" fmla="*/ 0 h 1284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29965" h="128448">
                    <a:moveTo>
                      <a:pt x="0" y="0"/>
                    </a:moveTo>
                    <a:lnTo>
                      <a:pt x="429965" y="12844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412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1" name="Triangolo rettangolo 14">
                <a:extLst>
                  <a:ext uri="{FF2B5EF4-FFF2-40B4-BE49-F238E27FC236}">
                    <a16:creationId xmlns:a16="http://schemas.microsoft.com/office/drawing/2014/main" id="{03D06DEB-DE30-DF11-3B75-CAD98548689F}"/>
                  </a:ext>
                </a:extLst>
              </p:cNvPr>
              <p:cNvSpPr/>
              <p:nvPr/>
            </p:nvSpPr>
            <p:spPr>
              <a:xfrm rot="2842875">
                <a:off x="2997624" y="2633735"/>
                <a:ext cx="145541" cy="465265"/>
              </a:xfrm>
              <a:custGeom>
                <a:avLst/>
                <a:gdLst>
                  <a:gd name="connsiteX0" fmla="*/ 0 w 790965"/>
                  <a:gd name="connsiteY0" fmla="*/ 710721 h 710721"/>
                  <a:gd name="connsiteX1" fmla="*/ 0 w 790965"/>
                  <a:gd name="connsiteY1" fmla="*/ 0 h 710721"/>
                  <a:gd name="connsiteX2" fmla="*/ 790965 w 790965"/>
                  <a:gd name="connsiteY2" fmla="*/ 710721 h 710721"/>
                  <a:gd name="connsiteX3" fmla="*/ 0 w 790965"/>
                  <a:gd name="connsiteY3" fmla="*/ 710721 h 710721"/>
                  <a:gd name="connsiteX0" fmla="*/ 177919 w 968884"/>
                  <a:gd name="connsiteY0" fmla="*/ 517363 h 517363"/>
                  <a:gd name="connsiteX1" fmla="*/ 0 w 968884"/>
                  <a:gd name="connsiteY1" fmla="*/ 0 h 517363"/>
                  <a:gd name="connsiteX2" fmla="*/ 968884 w 968884"/>
                  <a:gd name="connsiteY2" fmla="*/ 517363 h 517363"/>
                  <a:gd name="connsiteX3" fmla="*/ 177919 w 968884"/>
                  <a:gd name="connsiteY3" fmla="*/ 517363 h 517363"/>
                  <a:gd name="connsiteX0" fmla="*/ 177919 w 617171"/>
                  <a:gd name="connsiteY0" fmla="*/ 517363 h 600794"/>
                  <a:gd name="connsiteX1" fmla="*/ 0 w 617171"/>
                  <a:gd name="connsiteY1" fmla="*/ 0 h 600794"/>
                  <a:gd name="connsiteX2" fmla="*/ 617171 w 617171"/>
                  <a:gd name="connsiteY2" fmla="*/ 600794 h 600794"/>
                  <a:gd name="connsiteX3" fmla="*/ 177919 w 617171"/>
                  <a:gd name="connsiteY3" fmla="*/ 517363 h 600794"/>
                  <a:gd name="connsiteX0" fmla="*/ 198343 w 617171"/>
                  <a:gd name="connsiteY0" fmla="*/ 471884 h 600794"/>
                  <a:gd name="connsiteX1" fmla="*/ 0 w 617171"/>
                  <a:gd name="connsiteY1" fmla="*/ 0 h 600794"/>
                  <a:gd name="connsiteX2" fmla="*/ 617171 w 617171"/>
                  <a:gd name="connsiteY2" fmla="*/ 600794 h 600794"/>
                  <a:gd name="connsiteX3" fmla="*/ 198343 w 617171"/>
                  <a:gd name="connsiteY3" fmla="*/ 471884 h 600794"/>
                  <a:gd name="connsiteX0" fmla="*/ 187206 w 617171"/>
                  <a:gd name="connsiteY0" fmla="*/ 472346 h 600794"/>
                  <a:gd name="connsiteX1" fmla="*/ 0 w 617171"/>
                  <a:gd name="connsiteY1" fmla="*/ 0 h 600794"/>
                  <a:gd name="connsiteX2" fmla="*/ 617171 w 617171"/>
                  <a:gd name="connsiteY2" fmla="*/ 600794 h 600794"/>
                  <a:gd name="connsiteX3" fmla="*/ 187206 w 617171"/>
                  <a:gd name="connsiteY3" fmla="*/ 472346 h 600794"/>
                  <a:gd name="connsiteX0" fmla="*/ 0 w 429965"/>
                  <a:gd name="connsiteY0" fmla="*/ 0 h 128448"/>
                  <a:gd name="connsiteX1" fmla="*/ 429965 w 429965"/>
                  <a:gd name="connsiteY1" fmla="*/ 128448 h 128448"/>
                  <a:gd name="connsiteX2" fmla="*/ 0 w 429965"/>
                  <a:gd name="connsiteY2" fmla="*/ 0 h 1284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29965" h="128448">
                    <a:moveTo>
                      <a:pt x="0" y="0"/>
                    </a:moveTo>
                    <a:lnTo>
                      <a:pt x="429965" y="12844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412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grpSp>
          <p:nvGrpSpPr>
            <p:cNvPr id="22" name="Gruppo 21">
              <a:extLst>
                <a:ext uri="{FF2B5EF4-FFF2-40B4-BE49-F238E27FC236}">
                  <a16:creationId xmlns:a16="http://schemas.microsoft.com/office/drawing/2014/main" id="{348E5C8F-97C3-AACC-274D-56560A1ABD24}"/>
                </a:ext>
              </a:extLst>
            </p:cNvPr>
            <p:cNvGrpSpPr/>
            <p:nvPr/>
          </p:nvGrpSpPr>
          <p:grpSpPr>
            <a:xfrm rot="7376476">
              <a:off x="5112100" y="1343303"/>
              <a:ext cx="465265" cy="758388"/>
              <a:chOff x="2837762" y="2793597"/>
              <a:chExt cx="465265" cy="758388"/>
            </a:xfrm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grpSpPr>
          <p:sp>
            <p:nvSpPr>
              <p:cNvPr id="23" name="Triangolo rettangolo 14">
                <a:extLst>
                  <a:ext uri="{FF2B5EF4-FFF2-40B4-BE49-F238E27FC236}">
                    <a16:creationId xmlns:a16="http://schemas.microsoft.com/office/drawing/2014/main" id="{3D2823A1-6D86-E43F-E34E-E5FA2DA37B7A}"/>
                  </a:ext>
                </a:extLst>
              </p:cNvPr>
              <p:cNvSpPr/>
              <p:nvPr/>
            </p:nvSpPr>
            <p:spPr>
              <a:xfrm rot="2842875">
                <a:off x="2836194" y="3251609"/>
                <a:ext cx="507525" cy="93228"/>
              </a:xfrm>
              <a:custGeom>
                <a:avLst/>
                <a:gdLst>
                  <a:gd name="connsiteX0" fmla="*/ 0 w 790965"/>
                  <a:gd name="connsiteY0" fmla="*/ 710721 h 710721"/>
                  <a:gd name="connsiteX1" fmla="*/ 0 w 790965"/>
                  <a:gd name="connsiteY1" fmla="*/ 0 h 710721"/>
                  <a:gd name="connsiteX2" fmla="*/ 790965 w 790965"/>
                  <a:gd name="connsiteY2" fmla="*/ 710721 h 710721"/>
                  <a:gd name="connsiteX3" fmla="*/ 0 w 790965"/>
                  <a:gd name="connsiteY3" fmla="*/ 710721 h 710721"/>
                  <a:gd name="connsiteX0" fmla="*/ 177919 w 968884"/>
                  <a:gd name="connsiteY0" fmla="*/ 517363 h 517363"/>
                  <a:gd name="connsiteX1" fmla="*/ 0 w 968884"/>
                  <a:gd name="connsiteY1" fmla="*/ 0 h 517363"/>
                  <a:gd name="connsiteX2" fmla="*/ 968884 w 968884"/>
                  <a:gd name="connsiteY2" fmla="*/ 517363 h 517363"/>
                  <a:gd name="connsiteX3" fmla="*/ 177919 w 968884"/>
                  <a:gd name="connsiteY3" fmla="*/ 517363 h 517363"/>
                  <a:gd name="connsiteX0" fmla="*/ 177919 w 617171"/>
                  <a:gd name="connsiteY0" fmla="*/ 517363 h 600794"/>
                  <a:gd name="connsiteX1" fmla="*/ 0 w 617171"/>
                  <a:gd name="connsiteY1" fmla="*/ 0 h 600794"/>
                  <a:gd name="connsiteX2" fmla="*/ 617171 w 617171"/>
                  <a:gd name="connsiteY2" fmla="*/ 600794 h 600794"/>
                  <a:gd name="connsiteX3" fmla="*/ 177919 w 617171"/>
                  <a:gd name="connsiteY3" fmla="*/ 517363 h 600794"/>
                  <a:gd name="connsiteX0" fmla="*/ 198343 w 617171"/>
                  <a:gd name="connsiteY0" fmla="*/ 471884 h 600794"/>
                  <a:gd name="connsiteX1" fmla="*/ 0 w 617171"/>
                  <a:gd name="connsiteY1" fmla="*/ 0 h 600794"/>
                  <a:gd name="connsiteX2" fmla="*/ 617171 w 617171"/>
                  <a:gd name="connsiteY2" fmla="*/ 600794 h 600794"/>
                  <a:gd name="connsiteX3" fmla="*/ 198343 w 617171"/>
                  <a:gd name="connsiteY3" fmla="*/ 471884 h 600794"/>
                  <a:gd name="connsiteX0" fmla="*/ 187206 w 617171"/>
                  <a:gd name="connsiteY0" fmla="*/ 472346 h 600794"/>
                  <a:gd name="connsiteX1" fmla="*/ 0 w 617171"/>
                  <a:gd name="connsiteY1" fmla="*/ 0 h 600794"/>
                  <a:gd name="connsiteX2" fmla="*/ 617171 w 617171"/>
                  <a:gd name="connsiteY2" fmla="*/ 600794 h 600794"/>
                  <a:gd name="connsiteX3" fmla="*/ 187206 w 617171"/>
                  <a:gd name="connsiteY3" fmla="*/ 472346 h 600794"/>
                  <a:gd name="connsiteX0" fmla="*/ 0 w 429965"/>
                  <a:gd name="connsiteY0" fmla="*/ 0 h 128448"/>
                  <a:gd name="connsiteX1" fmla="*/ 429965 w 429965"/>
                  <a:gd name="connsiteY1" fmla="*/ 128448 h 128448"/>
                  <a:gd name="connsiteX2" fmla="*/ 0 w 429965"/>
                  <a:gd name="connsiteY2" fmla="*/ 0 h 1284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29965" h="128448">
                    <a:moveTo>
                      <a:pt x="0" y="0"/>
                    </a:moveTo>
                    <a:lnTo>
                      <a:pt x="429965" y="12844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3195B"/>
              </a:solidFill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4" name="Triangolo rettangolo 14">
                <a:extLst>
                  <a:ext uri="{FF2B5EF4-FFF2-40B4-BE49-F238E27FC236}">
                    <a16:creationId xmlns:a16="http://schemas.microsoft.com/office/drawing/2014/main" id="{CB7CC8D2-524F-F457-2525-F602C978E224}"/>
                  </a:ext>
                </a:extLst>
              </p:cNvPr>
              <p:cNvSpPr/>
              <p:nvPr/>
            </p:nvSpPr>
            <p:spPr>
              <a:xfrm rot="2842875">
                <a:off x="2997624" y="2633735"/>
                <a:ext cx="145541" cy="465265"/>
              </a:xfrm>
              <a:custGeom>
                <a:avLst/>
                <a:gdLst>
                  <a:gd name="connsiteX0" fmla="*/ 0 w 790965"/>
                  <a:gd name="connsiteY0" fmla="*/ 710721 h 710721"/>
                  <a:gd name="connsiteX1" fmla="*/ 0 w 790965"/>
                  <a:gd name="connsiteY1" fmla="*/ 0 h 710721"/>
                  <a:gd name="connsiteX2" fmla="*/ 790965 w 790965"/>
                  <a:gd name="connsiteY2" fmla="*/ 710721 h 710721"/>
                  <a:gd name="connsiteX3" fmla="*/ 0 w 790965"/>
                  <a:gd name="connsiteY3" fmla="*/ 710721 h 710721"/>
                  <a:gd name="connsiteX0" fmla="*/ 177919 w 968884"/>
                  <a:gd name="connsiteY0" fmla="*/ 517363 h 517363"/>
                  <a:gd name="connsiteX1" fmla="*/ 0 w 968884"/>
                  <a:gd name="connsiteY1" fmla="*/ 0 h 517363"/>
                  <a:gd name="connsiteX2" fmla="*/ 968884 w 968884"/>
                  <a:gd name="connsiteY2" fmla="*/ 517363 h 517363"/>
                  <a:gd name="connsiteX3" fmla="*/ 177919 w 968884"/>
                  <a:gd name="connsiteY3" fmla="*/ 517363 h 517363"/>
                  <a:gd name="connsiteX0" fmla="*/ 177919 w 617171"/>
                  <a:gd name="connsiteY0" fmla="*/ 517363 h 600794"/>
                  <a:gd name="connsiteX1" fmla="*/ 0 w 617171"/>
                  <a:gd name="connsiteY1" fmla="*/ 0 h 600794"/>
                  <a:gd name="connsiteX2" fmla="*/ 617171 w 617171"/>
                  <a:gd name="connsiteY2" fmla="*/ 600794 h 600794"/>
                  <a:gd name="connsiteX3" fmla="*/ 177919 w 617171"/>
                  <a:gd name="connsiteY3" fmla="*/ 517363 h 600794"/>
                  <a:gd name="connsiteX0" fmla="*/ 198343 w 617171"/>
                  <a:gd name="connsiteY0" fmla="*/ 471884 h 600794"/>
                  <a:gd name="connsiteX1" fmla="*/ 0 w 617171"/>
                  <a:gd name="connsiteY1" fmla="*/ 0 h 600794"/>
                  <a:gd name="connsiteX2" fmla="*/ 617171 w 617171"/>
                  <a:gd name="connsiteY2" fmla="*/ 600794 h 600794"/>
                  <a:gd name="connsiteX3" fmla="*/ 198343 w 617171"/>
                  <a:gd name="connsiteY3" fmla="*/ 471884 h 600794"/>
                  <a:gd name="connsiteX0" fmla="*/ 187206 w 617171"/>
                  <a:gd name="connsiteY0" fmla="*/ 472346 h 600794"/>
                  <a:gd name="connsiteX1" fmla="*/ 0 w 617171"/>
                  <a:gd name="connsiteY1" fmla="*/ 0 h 600794"/>
                  <a:gd name="connsiteX2" fmla="*/ 617171 w 617171"/>
                  <a:gd name="connsiteY2" fmla="*/ 600794 h 600794"/>
                  <a:gd name="connsiteX3" fmla="*/ 187206 w 617171"/>
                  <a:gd name="connsiteY3" fmla="*/ 472346 h 600794"/>
                  <a:gd name="connsiteX0" fmla="*/ 0 w 429965"/>
                  <a:gd name="connsiteY0" fmla="*/ 0 h 128448"/>
                  <a:gd name="connsiteX1" fmla="*/ 429965 w 429965"/>
                  <a:gd name="connsiteY1" fmla="*/ 128448 h 128448"/>
                  <a:gd name="connsiteX2" fmla="*/ 0 w 429965"/>
                  <a:gd name="connsiteY2" fmla="*/ 0 h 1284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29965" h="128448">
                    <a:moveTo>
                      <a:pt x="0" y="0"/>
                    </a:moveTo>
                    <a:lnTo>
                      <a:pt x="429965" y="12844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3195B"/>
              </a:solidFill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sp>
          <p:nvSpPr>
            <p:cNvPr id="10" name="Ovale 9">
              <a:extLst>
                <a:ext uri="{FF2B5EF4-FFF2-40B4-BE49-F238E27FC236}">
                  <a16:creationId xmlns:a16="http://schemas.microsoft.com/office/drawing/2014/main" id="{CCC1E10D-4F3C-0D8B-EF00-F74F4B32AC7C}"/>
                </a:ext>
              </a:extLst>
            </p:cNvPr>
            <p:cNvSpPr/>
            <p:nvPr/>
          </p:nvSpPr>
          <p:spPr>
            <a:xfrm>
              <a:off x="4946318" y="1169845"/>
              <a:ext cx="1001592" cy="1001592"/>
            </a:xfrm>
            <a:prstGeom prst="ellipse">
              <a:avLst/>
            </a:prstGeom>
            <a:noFill/>
            <a:ln w="88900">
              <a:solidFill>
                <a:srgbClr val="A3195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25" name="Gruppo 24">
              <a:extLst>
                <a:ext uri="{FF2B5EF4-FFF2-40B4-BE49-F238E27FC236}">
                  <a16:creationId xmlns:a16="http://schemas.microsoft.com/office/drawing/2014/main" id="{1CCA5CE0-6D55-E5C2-77B9-5D29E48FBF1A}"/>
                </a:ext>
              </a:extLst>
            </p:cNvPr>
            <p:cNvGrpSpPr/>
            <p:nvPr/>
          </p:nvGrpSpPr>
          <p:grpSpPr>
            <a:xfrm rot="10800000">
              <a:off x="5853680" y="2657354"/>
              <a:ext cx="468924" cy="730449"/>
              <a:chOff x="2836649" y="2753398"/>
              <a:chExt cx="468924" cy="730449"/>
            </a:xfrm>
            <a:gradFill>
              <a:gsLst>
                <a:gs pos="0">
                  <a:srgbClr val="EDEDED"/>
                </a:gs>
                <a:gs pos="72000">
                  <a:schemeClr val="bg1"/>
                </a:gs>
              </a:gsLst>
              <a:lin ang="10200000" scaled="0"/>
            </a:gradFill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grpSpPr>
          <p:sp>
            <p:nvSpPr>
              <p:cNvPr id="26" name="Triangolo rettangolo 14">
                <a:extLst>
                  <a:ext uri="{FF2B5EF4-FFF2-40B4-BE49-F238E27FC236}">
                    <a16:creationId xmlns:a16="http://schemas.microsoft.com/office/drawing/2014/main" id="{2965C0F3-2E0E-B2CC-D325-F1CFCE0C349B}"/>
                  </a:ext>
                </a:extLst>
              </p:cNvPr>
              <p:cNvSpPr/>
              <p:nvPr/>
            </p:nvSpPr>
            <p:spPr>
              <a:xfrm rot="2842875">
                <a:off x="2850742" y="3213011"/>
                <a:ext cx="421285" cy="120387"/>
              </a:xfrm>
              <a:custGeom>
                <a:avLst/>
                <a:gdLst>
                  <a:gd name="connsiteX0" fmla="*/ 0 w 790965"/>
                  <a:gd name="connsiteY0" fmla="*/ 710721 h 710721"/>
                  <a:gd name="connsiteX1" fmla="*/ 0 w 790965"/>
                  <a:gd name="connsiteY1" fmla="*/ 0 h 710721"/>
                  <a:gd name="connsiteX2" fmla="*/ 790965 w 790965"/>
                  <a:gd name="connsiteY2" fmla="*/ 710721 h 710721"/>
                  <a:gd name="connsiteX3" fmla="*/ 0 w 790965"/>
                  <a:gd name="connsiteY3" fmla="*/ 710721 h 710721"/>
                  <a:gd name="connsiteX0" fmla="*/ 177919 w 968884"/>
                  <a:gd name="connsiteY0" fmla="*/ 517363 h 517363"/>
                  <a:gd name="connsiteX1" fmla="*/ 0 w 968884"/>
                  <a:gd name="connsiteY1" fmla="*/ 0 h 517363"/>
                  <a:gd name="connsiteX2" fmla="*/ 968884 w 968884"/>
                  <a:gd name="connsiteY2" fmla="*/ 517363 h 517363"/>
                  <a:gd name="connsiteX3" fmla="*/ 177919 w 968884"/>
                  <a:gd name="connsiteY3" fmla="*/ 517363 h 517363"/>
                  <a:gd name="connsiteX0" fmla="*/ 177919 w 617171"/>
                  <a:gd name="connsiteY0" fmla="*/ 517363 h 600794"/>
                  <a:gd name="connsiteX1" fmla="*/ 0 w 617171"/>
                  <a:gd name="connsiteY1" fmla="*/ 0 h 600794"/>
                  <a:gd name="connsiteX2" fmla="*/ 617171 w 617171"/>
                  <a:gd name="connsiteY2" fmla="*/ 600794 h 600794"/>
                  <a:gd name="connsiteX3" fmla="*/ 177919 w 617171"/>
                  <a:gd name="connsiteY3" fmla="*/ 517363 h 600794"/>
                  <a:gd name="connsiteX0" fmla="*/ 198343 w 617171"/>
                  <a:gd name="connsiteY0" fmla="*/ 471884 h 600794"/>
                  <a:gd name="connsiteX1" fmla="*/ 0 w 617171"/>
                  <a:gd name="connsiteY1" fmla="*/ 0 h 600794"/>
                  <a:gd name="connsiteX2" fmla="*/ 617171 w 617171"/>
                  <a:gd name="connsiteY2" fmla="*/ 600794 h 600794"/>
                  <a:gd name="connsiteX3" fmla="*/ 198343 w 617171"/>
                  <a:gd name="connsiteY3" fmla="*/ 471884 h 600794"/>
                  <a:gd name="connsiteX0" fmla="*/ 187206 w 617171"/>
                  <a:gd name="connsiteY0" fmla="*/ 472346 h 600794"/>
                  <a:gd name="connsiteX1" fmla="*/ 0 w 617171"/>
                  <a:gd name="connsiteY1" fmla="*/ 0 h 600794"/>
                  <a:gd name="connsiteX2" fmla="*/ 617171 w 617171"/>
                  <a:gd name="connsiteY2" fmla="*/ 600794 h 600794"/>
                  <a:gd name="connsiteX3" fmla="*/ 187206 w 617171"/>
                  <a:gd name="connsiteY3" fmla="*/ 472346 h 600794"/>
                  <a:gd name="connsiteX0" fmla="*/ 0 w 429965"/>
                  <a:gd name="connsiteY0" fmla="*/ 0 h 128448"/>
                  <a:gd name="connsiteX1" fmla="*/ 429965 w 429965"/>
                  <a:gd name="connsiteY1" fmla="*/ 128448 h 128448"/>
                  <a:gd name="connsiteX2" fmla="*/ 0 w 429965"/>
                  <a:gd name="connsiteY2" fmla="*/ 0 h 1284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29965" h="128448">
                    <a:moveTo>
                      <a:pt x="0" y="0"/>
                    </a:moveTo>
                    <a:lnTo>
                      <a:pt x="429965" y="128448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7" name="Triangolo rettangolo 14">
                <a:extLst>
                  <a:ext uri="{FF2B5EF4-FFF2-40B4-BE49-F238E27FC236}">
                    <a16:creationId xmlns:a16="http://schemas.microsoft.com/office/drawing/2014/main" id="{6A0E0FA2-9996-D638-C818-F1FC17F039CE}"/>
                  </a:ext>
                </a:extLst>
              </p:cNvPr>
              <p:cNvSpPr/>
              <p:nvPr/>
            </p:nvSpPr>
            <p:spPr>
              <a:xfrm rot="2842875">
                <a:off x="2975895" y="2614152"/>
                <a:ext cx="190432" cy="468924"/>
              </a:xfrm>
              <a:custGeom>
                <a:avLst/>
                <a:gdLst>
                  <a:gd name="connsiteX0" fmla="*/ 0 w 790965"/>
                  <a:gd name="connsiteY0" fmla="*/ 710721 h 710721"/>
                  <a:gd name="connsiteX1" fmla="*/ 0 w 790965"/>
                  <a:gd name="connsiteY1" fmla="*/ 0 h 710721"/>
                  <a:gd name="connsiteX2" fmla="*/ 790965 w 790965"/>
                  <a:gd name="connsiteY2" fmla="*/ 710721 h 710721"/>
                  <a:gd name="connsiteX3" fmla="*/ 0 w 790965"/>
                  <a:gd name="connsiteY3" fmla="*/ 710721 h 710721"/>
                  <a:gd name="connsiteX0" fmla="*/ 177919 w 968884"/>
                  <a:gd name="connsiteY0" fmla="*/ 517363 h 517363"/>
                  <a:gd name="connsiteX1" fmla="*/ 0 w 968884"/>
                  <a:gd name="connsiteY1" fmla="*/ 0 h 517363"/>
                  <a:gd name="connsiteX2" fmla="*/ 968884 w 968884"/>
                  <a:gd name="connsiteY2" fmla="*/ 517363 h 517363"/>
                  <a:gd name="connsiteX3" fmla="*/ 177919 w 968884"/>
                  <a:gd name="connsiteY3" fmla="*/ 517363 h 517363"/>
                  <a:gd name="connsiteX0" fmla="*/ 177919 w 617171"/>
                  <a:gd name="connsiteY0" fmla="*/ 517363 h 600794"/>
                  <a:gd name="connsiteX1" fmla="*/ 0 w 617171"/>
                  <a:gd name="connsiteY1" fmla="*/ 0 h 600794"/>
                  <a:gd name="connsiteX2" fmla="*/ 617171 w 617171"/>
                  <a:gd name="connsiteY2" fmla="*/ 600794 h 600794"/>
                  <a:gd name="connsiteX3" fmla="*/ 177919 w 617171"/>
                  <a:gd name="connsiteY3" fmla="*/ 517363 h 600794"/>
                  <a:gd name="connsiteX0" fmla="*/ 198343 w 617171"/>
                  <a:gd name="connsiteY0" fmla="*/ 471884 h 600794"/>
                  <a:gd name="connsiteX1" fmla="*/ 0 w 617171"/>
                  <a:gd name="connsiteY1" fmla="*/ 0 h 600794"/>
                  <a:gd name="connsiteX2" fmla="*/ 617171 w 617171"/>
                  <a:gd name="connsiteY2" fmla="*/ 600794 h 600794"/>
                  <a:gd name="connsiteX3" fmla="*/ 198343 w 617171"/>
                  <a:gd name="connsiteY3" fmla="*/ 471884 h 600794"/>
                  <a:gd name="connsiteX0" fmla="*/ 187206 w 617171"/>
                  <a:gd name="connsiteY0" fmla="*/ 472346 h 600794"/>
                  <a:gd name="connsiteX1" fmla="*/ 0 w 617171"/>
                  <a:gd name="connsiteY1" fmla="*/ 0 h 600794"/>
                  <a:gd name="connsiteX2" fmla="*/ 617171 w 617171"/>
                  <a:gd name="connsiteY2" fmla="*/ 600794 h 600794"/>
                  <a:gd name="connsiteX3" fmla="*/ 187206 w 617171"/>
                  <a:gd name="connsiteY3" fmla="*/ 472346 h 600794"/>
                  <a:gd name="connsiteX0" fmla="*/ 0 w 429965"/>
                  <a:gd name="connsiteY0" fmla="*/ 0 h 128448"/>
                  <a:gd name="connsiteX1" fmla="*/ 429965 w 429965"/>
                  <a:gd name="connsiteY1" fmla="*/ 128448 h 128448"/>
                  <a:gd name="connsiteX2" fmla="*/ 0 w 429965"/>
                  <a:gd name="connsiteY2" fmla="*/ 0 h 1284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29965" h="128448">
                    <a:moveTo>
                      <a:pt x="0" y="0"/>
                    </a:moveTo>
                    <a:lnTo>
                      <a:pt x="429965" y="128448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grpSp>
          <p:nvGrpSpPr>
            <p:cNvPr id="28" name="Gruppo 27">
              <a:extLst>
                <a:ext uri="{FF2B5EF4-FFF2-40B4-BE49-F238E27FC236}">
                  <a16:creationId xmlns:a16="http://schemas.microsoft.com/office/drawing/2014/main" id="{CA628814-A22C-1EBD-552F-B299EF2EC8DC}"/>
                </a:ext>
              </a:extLst>
            </p:cNvPr>
            <p:cNvGrpSpPr/>
            <p:nvPr/>
          </p:nvGrpSpPr>
          <p:grpSpPr>
            <a:xfrm rot="14277184">
              <a:off x="5222284" y="3969572"/>
              <a:ext cx="494918" cy="706191"/>
              <a:chOff x="2847208" y="2792260"/>
              <a:chExt cx="494918" cy="706191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29" name="Triangolo rettangolo 14">
                <a:extLst>
                  <a:ext uri="{FF2B5EF4-FFF2-40B4-BE49-F238E27FC236}">
                    <a16:creationId xmlns:a16="http://schemas.microsoft.com/office/drawing/2014/main" id="{17AC4D83-DD6D-9AF5-C459-13EBDCE9E867}"/>
                  </a:ext>
                </a:extLst>
              </p:cNvPr>
              <p:cNvSpPr/>
              <p:nvPr/>
            </p:nvSpPr>
            <p:spPr>
              <a:xfrm rot="2842875">
                <a:off x="2846915" y="3229679"/>
                <a:ext cx="446822" cy="90722"/>
              </a:xfrm>
              <a:custGeom>
                <a:avLst/>
                <a:gdLst>
                  <a:gd name="connsiteX0" fmla="*/ 0 w 790965"/>
                  <a:gd name="connsiteY0" fmla="*/ 710721 h 710721"/>
                  <a:gd name="connsiteX1" fmla="*/ 0 w 790965"/>
                  <a:gd name="connsiteY1" fmla="*/ 0 h 710721"/>
                  <a:gd name="connsiteX2" fmla="*/ 790965 w 790965"/>
                  <a:gd name="connsiteY2" fmla="*/ 710721 h 710721"/>
                  <a:gd name="connsiteX3" fmla="*/ 0 w 790965"/>
                  <a:gd name="connsiteY3" fmla="*/ 710721 h 710721"/>
                  <a:gd name="connsiteX0" fmla="*/ 177919 w 968884"/>
                  <a:gd name="connsiteY0" fmla="*/ 517363 h 517363"/>
                  <a:gd name="connsiteX1" fmla="*/ 0 w 968884"/>
                  <a:gd name="connsiteY1" fmla="*/ 0 h 517363"/>
                  <a:gd name="connsiteX2" fmla="*/ 968884 w 968884"/>
                  <a:gd name="connsiteY2" fmla="*/ 517363 h 517363"/>
                  <a:gd name="connsiteX3" fmla="*/ 177919 w 968884"/>
                  <a:gd name="connsiteY3" fmla="*/ 517363 h 517363"/>
                  <a:gd name="connsiteX0" fmla="*/ 177919 w 617171"/>
                  <a:gd name="connsiteY0" fmla="*/ 517363 h 600794"/>
                  <a:gd name="connsiteX1" fmla="*/ 0 w 617171"/>
                  <a:gd name="connsiteY1" fmla="*/ 0 h 600794"/>
                  <a:gd name="connsiteX2" fmla="*/ 617171 w 617171"/>
                  <a:gd name="connsiteY2" fmla="*/ 600794 h 600794"/>
                  <a:gd name="connsiteX3" fmla="*/ 177919 w 617171"/>
                  <a:gd name="connsiteY3" fmla="*/ 517363 h 600794"/>
                  <a:gd name="connsiteX0" fmla="*/ 198343 w 617171"/>
                  <a:gd name="connsiteY0" fmla="*/ 471884 h 600794"/>
                  <a:gd name="connsiteX1" fmla="*/ 0 w 617171"/>
                  <a:gd name="connsiteY1" fmla="*/ 0 h 600794"/>
                  <a:gd name="connsiteX2" fmla="*/ 617171 w 617171"/>
                  <a:gd name="connsiteY2" fmla="*/ 600794 h 600794"/>
                  <a:gd name="connsiteX3" fmla="*/ 198343 w 617171"/>
                  <a:gd name="connsiteY3" fmla="*/ 471884 h 600794"/>
                  <a:gd name="connsiteX0" fmla="*/ 187206 w 617171"/>
                  <a:gd name="connsiteY0" fmla="*/ 472346 h 600794"/>
                  <a:gd name="connsiteX1" fmla="*/ 0 w 617171"/>
                  <a:gd name="connsiteY1" fmla="*/ 0 h 600794"/>
                  <a:gd name="connsiteX2" fmla="*/ 617171 w 617171"/>
                  <a:gd name="connsiteY2" fmla="*/ 600794 h 600794"/>
                  <a:gd name="connsiteX3" fmla="*/ 187206 w 617171"/>
                  <a:gd name="connsiteY3" fmla="*/ 472346 h 600794"/>
                  <a:gd name="connsiteX0" fmla="*/ 0 w 429965"/>
                  <a:gd name="connsiteY0" fmla="*/ 0 h 128448"/>
                  <a:gd name="connsiteX1" fmla="*/ 429965 w 429965"/>
                  <a:gd name="connsiteY1" fmla="*/ 128448 h 128448"/>
                  <a:gd name="connsiteX2" fmla="*/ 0 w 429965"/>
                  <a:gd name="connsiteY2" fmla="*/ 0 h 1284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29965" h="128448">
                    <a:moveTo>
                      <a:pt x="0" y="0"/>
                    </a:moveTo>
                    <a:lnTo>
                      <a:pt x="429965" y="12844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0" name="Triangolo rettangolo 14">
                <a:extLst>
                  <a:ext uri="{FF2B5EF4-FFF2-40B4-BE49-F238E27FC236}">
                    <a16:creationId xmlns:a16="http://schemas.microsoft.com/office/drawing/2014/main" id="{47607244-818A-2842-8742-B6875B570881}"/>
                  </a:ext>
                </a:extLst>
              </p:cNvPr>
              <p:cNvSpPr/>
              <p:nvPr/>
            </p:nvSpPr>
            <p:spPr>
              <a:xfrm rot="2842875">
                <a:off x="3024785" y="2614683"/>
                <a:ext cx="139764" cy="494918"/>
              </a:xfrm>
              <a:custGeom>
                <a:avLst/>
                <a:gdLst>
                  <a:gd name="connsiteX0" fmla="*/ 0 w 790965"/>
                  <a:gd name="connsiteY0" fmla="*/ 710721 h 710721"/>
                  <a:gd name="connsiteX1" fmla="*/ 0 w 790965"/>
                  <a:gd name="connsiteY1" fmla="*/ 0 h 710721"/>
                  <a:gd name="connsiteX2" fmla="*/ 790965 w 790965"/>
                  <a:gd name="connsiteY2" fmla="*/ 710721 h 710721"/>
                  <a:gd name="connsiteX3" fmla="*/ 0 w 790965"/>
                  <a:gd name="connsiteY3" fmla="*/ 710721 h 710721"/>
                  <a:gd name="connsiteX0" fmla="*/ 177919 w 968884"/>
                  <a:gd name="connsiteY0" fmla="*/ 517363 h 517363"/>
                  <a:gd name="connsiteX1" fmla="*/ 0 w 968884"/>
                  <a:gd name="connsiteY1" fmla="*/ 0 h 517363"/>
                  <a:gd name="connsiteX2" fmla="*/ 968884 w 968884"/>
                  <a:gd name="connsiteY2" fmla="*/ 517363 h 517363"/>
                  <a:gd name="connsiteX3" fmla="*/ 177919 w 968884"/>
                  <a:gd name="connsiteY3" fmla="*/ 517363 h 517363"/>
                  <a:gd name="connsiteX0" fmla="*/ 177919 w 617171"/>
                  <a:gd name="connsiteY0" fmla="*/ 517363 h 600794"/>
                  <a:gd name="connsiteX1" fmla="*/ 0 w 617171"/>
                  <a:gd name="connsiteY1" fmla="*/ 0 h 600794"/>
                  <a:gd name="connsiteX2" fmla="*/ 617171 w 617171"/>
                  <a:gd name="connsiteY2" fmla="*/ 600794 h 600794"/>
                  <a:gd name="connsiteX3" fmla="*/ 177919 w 617171"/>
                  <a:gd name="connsiteY3" fmla="*/ 517363 h 600794"/>
                  <a:gd name="connsiteX0" fmla="*/ 198343 w 617171"/>
                  <a:gd name="connsiteY0" fmla="*/ 471884 h 600794"/>
                  <a:gd name="connsiteX1" fmla="*/ 0 w 617171"/>
                  <a:gd name="connsiteY1" fmla="*/ 0 h 600794"/>
                  <a:gd name="connsiteX2" fmla="*/ 617171 w 617171"/>
                  <a:gd name="connsiteY2" fmla="*/ 600794 h 600794"/>
                  <a:gd name="connsiteX3" fmla="*/ 198343 w 617171"/>
                  <a:gd name="connsiteY3" fmla="*/ 471884 h 600794"/>
                  <a:gd name="connsiteX0" fmla="*/ 187206 w 617171"/>
                  <a:gd name="connsiteY0" fmla="*/ 472346 h 600794"/>
                  <a:gd name="connsiteX1" fmla="*/ 0 w 617171"/>
                  <a:gd name="connsiteY1" fmla="*/ 0 h 600794"/>
                  <a:gd name="connsiteX2" fmla="*/ 617171 w 617171"/>
                  <a:gd name="connsiteY2" fmla="*/ 600794 h 600794"/>
                  <a:gd name="connsiteX3" fmla="*/ 187206 w 617171"/>
                  <a:gd name="connsiteY3" fmla="*/ 472346 h 600794"/>
                  <a:gd name="connsiteX0" fmla="*/ 0 w 429965"/>
                  <a:gd name="connsiteY0" fmla="*/ 0 h 128448"/>
                  <a:gd name="connsiteX1" fmla="*/ 429965 w 429965"/>
                  <a:gd name="connsiteY1" fmla="*/ 128448 h 128448"/>
                  <a:gd name="connsiteX2" fmla="*/ 0 w 429965"/>
                  <a:gd name="connsiteY2" fmla="*/ 0 h 1284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29965" h="128448">
                    <a:moveTo>
                      <a:pt x="0" y="0"/>
                    </a:moveTo>
                    <a:lnTo>
                      <a:pt x="429965" y="12844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grpSp>
          <p:nvGrpSpPr>
            <p:cNvPr id="31" name="Gruppo 30">
              <a:extLst>
                <a:ext uri="{FF2B5EF4-FFF2-40B4-BE49-F238E27FC236}">
                  <a16:creationId xmlns:a16="http://schemas.microsoft.com/office/drawing/2014/main" id="{7CFBF5B8-36E9-E4FB-8381-DA2385234621}"/>
                </a:ext>
              </a:extLst>
            </p:cNvPr>
            <p:cNvGrpSpPr/>
            <p:nvPr/>
          </p:nvGrpSpPr>
          <p:grpSpPr>
            <a:xfrm rot="18176476">
              <a:off x="3560407" y="4060400"/>
              <a:ext cx="453230" cy="713676"/>
              <a:chOff x="2842920" y="2791586"/>
              <a:chExt cx="453230" cy="713676"/>
            </a:xfrm>
            <a:gradFill>
              <a:gsLst>
                <a:gs pos="0">
                  <a:srgbClr val="EDEDED"/>
                </a:gs>
                <a:gs pos="72000">
                  <a:schemeClr val="bg1"/>
                </a:gs>
              </a:gsLst>
              <a:lin ang="10200000" scaled="0"/>
            </a:gradFill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grpSpPr>
          <p:sp>
            <p:nvSpPr>
              <p:cNvPr id="32" name="Triangolo rettangolo 14">
                <a:extLst>
                  <a:ext uri="{FF2B5EF4-FFF2-40B4-BE49-F238E27FC236}">
                    <a16:creationId xmlns:a16="http://schemas.microsoft.com/office/drawing/2014/main" id="{0AC9A5B8-F054-3DF4-200A-CD3C2E39F732}"/>
                  </a:ext>
                </a:extLst>
              </p:cNvPr>
              <p:cNvSpPr/>
              <p:nvPr/>
            </p:nvSpPr>
            <p:spPr>
              <a:xfrm rot="2842875">
                <a:off x="2840585" y="3223905"/>
                <a:ext cx="480735" cy="81979"/>
              </a:xfrm>
              <a:custGeom>
                <a:avLst/>
                <a:gdLst>
                  <a:gd name="connsiteX0" fmla="*/ 0 w 790965"/>
                  <a:gd name="connsiteY0" fmla="*/ 710721 h 710721"/>
                  <a:gd name="connsiteX1" fmla="*/ 0 w 790965"/>
                  <a:gd name="connsiteY1" fmla="*/ 0 h 710721"/>
                  <a:gd name="connsiteX2" fmla="*/ 790965 w 790965"/>
                  <a:gd name="connsiteY2" fmla="*/ 710721 h 710721"/>
                  <a:gd name="connsiteX3" fmla="*/ 0 w 790965"/>
                  <a:gd name="connsiteY3" fmla="*/ 710721 h 710721"/>
                  <a:gd name="connsiteX0" fmla="*/ 177919 w 968884"/>
                  <a:gd name="connsiteY0" fmla="*/ 517363 h 517363"/>
                  <a:gd name="connsiteX1" fmla="*/ 0 w 968884"/>
                  <a:gd name="connsiteY1" fmla="*/ 0 h 517363"/>
                  <a:gd name="connsiteX2" fmla="*/ 968884 w 968884"/>
                  <a:gd name="connsiteY2" fmla="*/ 517363 h 517363"/>
                  <a:gd name="connsiteX3" fmla="*/ 177919 w 968884"/>
                  <a:gd name="connsiteY3" fmla="*/ 517363 h 517363"/>
                  <a:gd name="connsiteX0" fmla="*/ 177919 w 617171"/>
                  <a:gd name="connsiteY0" fmla="*/ 517363 h 600794"/>
                  <a:gd name="connsiteX1" fmla="*/ 0 w 617171"/>
                  <a:gd name="connsiteY1" fmla="*/ 0 h 600794"/>
                  <a:gd name="connsiteX2" fmla="*/ 617171 w 617171"/>
                  <a:gd name="connsiteY2" fmla="*/ 600794 h 600794"/>
                  <a:gd name="connsiteX3" fmla="*/ 177919 w 617171"/>
                  <a:gd name="connsiteY3" fmla="*/ 517363 h 600794"/>
                  <a:gd name="connsiteX0" fmla="*/ 198343 w 617171"/>
                  <a:gd name="connsiteY0" fmla="*/ 471884 h 600794"/>
                  <a:gd name="connsiteX1" fmla="*/ 0 w 617171"/>
                  <a:gd name="connsiteY1" fmla="*/ 0 h 600794"/>
                  <a:gd name="connsiteX2" fmla="*/ 617171 w 617171"/>
                  <a:gd name="connsiteY2" fmla="*/ 600794 h 600794"/>
                  <a:gd name="connsiteX3" fmla="*/ 198343 w 617171"/>
                  <a:gd name="connsiteY3" fmla="*/ 471884 h 600794"/>
                  <a:gd name="connsiteX0" fmla="*/ 187206 w 617171"/>
                  <a:gd name="connsiteY0" fmla="*/ 472346 h 600794"/>
                  <a:gd name="connsiteX1" fmla="*/ 0 w 617171"/>
                  <a:gd name="connsiteY1" fmla="*/ 0 h 600794"/>
                  <a:gd name="connsiteX2" fmla="*/ 617171 w 617171"/>
                  <a:gd name="connsiteY2" fmla="*/ 600794 h 600794"/>
                  <a:gd name="connsiteX3" fmla="*/ 187206 w 617171"/>
                  <a:gd name="connsiteY3" fmla="*/ 472346 h 600794"/>
                  <a:gd name="connsiteX0" fmla="*/ 0 w 429965"/>
                  <a:gd name="connsiteY0" fmla="*/ 0 h 128448"/>
                  <a:gd name="connsiteX1" fmla="*/ 429965 w 429965"/>
                  <a:gd name="connsiteY1" fmla="*/ 128448 h 128448"/>
                  <a:gd name="connsiteX2" fmla="*/ 0 w 429965"/>
                  <a:gd name="connsiteY2" fmla="*/ 0 h 1284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29965" h="128448">
                    <a:moveTo>
                      <a:pt x="0" y="0"/>
                    </a:moveTo>
                    <a:lnTo>
                      <a:pt x="429965" y="128448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412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3" name="Triangolo rettangolo 14">
                <a:extLst>
                  <a:ext uri="{FF2B5EF4-FFF2-40B4-BE49-F238E27FC236}">
                    <a16:creationId xmlns:a16="http://schemas.microsoft.com/office/drawing/2014/main" id="{4608EF9B-A8B2-260C-494E-AF033337B64E}"/>
                  </a:ext>
                </a:extLst>
              </p:cNvPr>
              <p:cNvSpPr/>
              <p:nvPr/>
            </p:nvSpPr>
            <p:spPr>
              <a:xfrm rot="2842875">
                <a:off x="3004573" y="2629933"/>
                <a:ext cx="129924" cy="453230"/>
              </a:xfrm>
              <a:custGeom>
                <a:avLst/>
                <a:gdLst>
                  <a:gd name="connsiteX0" fmla="*/ 0 w 790965"/>
                  <a:gd name="connsiteY0" fmla="*/ 710721 h 710721"/>
                  <a:gd name="connsiteX1" fmla="*/ 0 w 790965"/>
                  <a:gd name="connsiteY1" fmla="*/ 0 h 710721"/>
                  <a:gd name="connsiteX2" fmla="*/ 790965 w 790965"/>
                  <a:gd name="connsiteY2" fmla="*/ 710721 h 710721"/>
                  <a:gd name="connsiteX3" fmla="*/ 0 w 790965"/>
                  <a:gd name="connsiteY3" fmla="*/ 710721 h 710721"/>
                  <a:gd name="connsiteX0" fmla="*/ 177919 w 968884"/>
                  <a:gd name="connsiteY0" fmla="*/ 517363 h 517363"/>
                  <a:gd name="connsiteX1" fmla="*/ 0 w 968884"/>
                  <a:gd name="connsiteY1" fmla="*/ 0 h 517363"/>
                  <a:gd name="connsiteX2" fmla="*/ 968884 w 968884"/>
                  <a:gd name="connsiteY2" fmla="*/ 517363 h 517363"/>
                  <a:gd name="connsiteX3" fmla="*/ 177919 w 968884"/>
                  <a:gd name="connsiteY3" fmla="*/ 517363 h 517363"/>
                  <a:gd name="connsiteX0" fmla="*/ 177919 w 617171"/>
                  <a:gd name="connsiteY0" fmla="*/ 517363 h 600794"/>
                  <a:gd name="connsiteX1" fmla="*/ 0 w 617171"/>
                  <a:gd name="connsiteY1" fmla="*/ 0 h 600794"/>
                  <a:gd name="connsiteX2" fmla="*/ 617171 w 617171"/>
                  <a:gd name="connsiteY2" fmla="*/ 600794 h 600794"/>
                  <a:gd name="connsiteX3" fmla="*/ 177919 w 617171"/>
                  <a:gd name="connsiteY3" fmla="*/ 517363 h 600794"/>
                  <a:gd name="connsiteX0" fmla="*/ 198343 w 617171"/>
                  <a:gd name="connsiteY0" fmla="*/ 471884 h 600794"/>
                  <a:gd name="connsiteX1" fmla="*/ 0 w 617171"/>
                  <a:gd name="connsiteY1" fmla="*/ 0 h 600794"/>
                  <a:gd name="connsiteX2" fmla="*/ 617171 w 617171"/>
                  <a:gd name="connsiteY2" fmla="*/ 600794 h 600794"/>
                  <a:gd name="connsiteX3" fmla="*/ 198343 w 617171"/>
                  <a:gd name="connsiteY3" fmla="*/ 471884 h 600794"/>
                  <a:gd name="connsiteX0" fmla="*/ 187206 w 617171"/>
                  <a:gd name="connsiteY0" fmla="*/ 472346 h 600794"/>
                  <a:gd name="connsiteX1" fmla="*/ 0 w 617171"/>
                  <a:gd name="connsiteY1" fmla="*/ 0 h 600794"/>
                  <a:gd name="connsiteX2" fmla="*/ 617171 w 617171"/>
                  <a:gd name="connsiteY2" fmla="*/ 600794 h 600794"/>
                  <a:gd name="connsiteX3" fmla="*/ 187206 w 617171"/>
                  <a:gd name="connsiteY3" fmla="*/ 472346 h 600794"/>
                  <a:gd name="connsiteX0" fmla="*/ 0 w 429965"/>
                  <a:gd name="connsiteY0" fmla="*/ 0 h 128448"/>
                  <a:gd name="connsiteX1" fmla="*/ 429965 w 429965"/>
                  <a:gd name="connsiteY1" fmla="*/ 128448 h 128448"/>
                  <a:gd name="connsiteX2" fmla="*/ 0 w 429965"/>
                  <a:gd name="connsiteY2" fmla="*/ 0 h 1284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29965" h="128448">
                    <a:moveTo>
                      <a:pt x="0" y="0"/>
                    </a:moveTo>
                    <a:lnTo>
                      <a:pt x="429965" y="128448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412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sp>
          <p:nvSpPr>
            <p:cNvPr id="11" name="Ovale 10">
              <a:extLst>
                <a:ext uri="{FF2B5EF4-FFF2-40B4-BE49-F238E27FC236}">
                  <a16:creationId xmlns:a16="http://schemas.microsoft.com/office/drawing/2014/main" id="{645D0CE8-3872-683A-9B91-7A9B13459405}"/>
                </a:ext>
              </a:extLst>
            </p:cNvPr>
            <p:cNvSpPr/>
            <p:nvPr/>
          </p:nvSpPr>
          <p:spPr>
            <a:xfrm>
              <a:off x="3147995" y="3970195"/>
              <a:ext cx="1001592" cy="1001592"/>
            </a:xfrm>
            <a:prstGeom prst="ellipse">
              <a:avLst/>
            </a:prstGeom>
            <a:noFill/>
            <a:ln w="88900">
              <a:solidFill>
                <a:srgbClr val="A3195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" name="Ovale 11">
              <a:extLst>
                <a:ext uri="{FF2B5EF4-FFF2-40B4-BE49-F238E27FC236}">
                  <a16:creationId xmlns:a16="http://schemas.microsoft.com/office/drawing/2014/main" id="{C8DEE4BD-254C-23AA-33BC-2D7D91D48202}"/>
                </a:ext>
              </a:extLst>
            </p:cNvPr>
            <p:cNvSpPr/>
            <p:nvPr/>
          </p:nvSpPr>
          <p:spPr>
            <a:xfrm>
              <a:off x="4946318" y="3970195"/>
              <a:ext cx="1001592" cy="1001592"/>
            </a:xfrm>
            <a:prstGeom prst="ellipse">
              <a:avLst/>
            </a:prstGeom>
            <a:noFill/>
            <a:ln w="88900">
              <a:solidFill>
                <a:srgbClr val="A3195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" name="Ovale 8">
              <a:extLst>
                <a:ext uri="{FF2B5EF4-FFF2-40B4-BE49-F238E27FC236}">
                  <a16:creationId xmlns:a16="http://schemas.microsoft.com/office/drawing/2014/main" id="{5B69974A-B68D-AB2A-882F-B7DB335D2668}"/>
                </a:ext>
              </a:extLst>
            </p:cNvPr>
            <p:cNvSpPr/>
            <p:nvPr/>
          </p:nvSpPr>
          <p:spPr>
            <a:xfrm>
              <a:off x="3147995" y="1169845"/>
              <a:ext cx="1001592" cy="1001592"/>
            </a:xfrm>
            <a:prstGeom prst="ellipse">
              <a:avLst/>
            </a:prstGeom>
            <a:noFill/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" name="Ovale 12">
              <a:extLst>
                <a:ext uri="{FF2B5EF4-FFF2-40B4-BE49-F238E27FC236}">
                  <a16:creationId xmlns:a16="http://schemas.microsoft.com/office/drawing/2014/main" id="{C3DCC377-74B9-E9F2-17A6-7DEEBEF1B774}"/>
                </a:ext>
              </a:extLst>
            </p:cNvPr>
            <p:cNvSpPr/>
            <p:nvPr/>
          </p:nvSpPr>
          <p:spPr>
            <a:xfrm>
              <a:off x="5695407" y="2597297"/>
              <a:ext cx="1001592" cy="1001592"/>
            </a:xfrm>
            <a:prstGeom prst="ellipse">
              <a:avLst/>
            </a:prstGeom>
            <a:noFill/>
            <a:ln w="88900">
              <a:solidFill>
                <a:srgbClr val="A3195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35" name="CasellaDiTesto 34">
            <a:extLst>
              <a:ext uri="{FF2B5EF4-FFF2-40B4-BE49-F238E27FC236}">
                <a16:creationId xmlns:a16="http://schemas.microsoft.com/office/drawing/2014/main" id="{ABE5B823-5901-3C38-A1EF-791C48EFC724}"/>
              </a:ext>
            </a:extLst>
          </p:cNvPr>
          <p:cNvSpPr txBox="1"/>
          <p:nvPr/>
        </p:nvSpPr>
        <p:spPr>
          <a:xfrm>
            <a:off x="6377627" y="2183599"/>
            <a:ext cx="2534068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it-IT"/>
            </a:defPPr>
            <a:lvl1pPr>
              <a:spcBef>
                <a:spcPts val="600"/>
              </a:spcBef>
              <a:spcAft>
                <a:spcPts val="600"/>
              </a:spcAft>
              <a:buClr>
                <a:srgbClr val="00B0F0"/>
              </a:buClr>
              <a:defRPr sz="1100" b="1">
                <a:latin typeface="Bahnschrift" panose="020B0502040204020203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B0F0"/>
              </a:buClr>
              <a:buSzTx/>
              <a:buFontTx/>
              <a:buNone/>
              <a:tabLst/>
              <a:defRPr/>
            </a:pPr>
            <a:r>
              <a:rPr kumimoji="0" lang="it-IT" sz="1100" b="1" i="0" u="none" strike="noStrike" kern="1200" cap="none" spc="0" normalizeH="0" baseline="0" noProof="0" dirty="0">
                <a:ln>
                  <a:noFill/>
                </a:ln>
                <a:solidFill>
                  <a:srgbClr val="A3195B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Arial" panose="020B0604020202020204" pitchFamily="34" charset="0"/>
              </a:rPr>
              <a:t>Avviso rivolto alle imprese per la richiesta  </a:t>
            </a:r>
            <a:r>
              <a:rPr kumimoji="0" lang="it-IT" sz="11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Arial" panose="020B0604020202020204" pitchFamily="34" charset="0"/>
              </a:rPr>
              <a:t>dei servizi di accompagnamento e di certificazione</a:t>
            </a:r>
          </a:p>
        </p:txBody>
      </p:sp>
      <p:sp>
        <p:nvSpPr>
          <p:cNvPr id="37" name="CasellaDiTesto 36">
            <a:extLst>
              <a:ext uri="{FF2B5EF4-FFF2-40B4-BE49-F238E27FC236}">
                <a16:creationId xmlns:a16="http://schemas.microsoft.com/office/drawing/2014/main" id="{17D5B404-3276-11C0-EB6E-F5942930BCB5}"/>
              </a:ext>
            </a:extLst>
          </p:cNvPr>
          <p:cNvSpPr txBox="1"/>
          <p:nvPr/>
        </p:nvSpPr>
        <p:spPr>
          <a:xfrm>
            <a:off x="5806236" y="3411288"/>
            <a:ext cx="2913363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it-IT"/>
            </a:defPPr>
            <a:lvl1pPr>
              <a:spcBef>
                <a:spcPts val="600"/>
              </a:spcBef>
              <a:spcAft>
                <a:spcPts val="600"/>
              </a:spcAft>
              <a:buClr>
                <a:srgbClr val="00B0F0"/>
              </a:buClr>
              <a:defRPr sz="1100" b="1">
                <a:latin typeface="Bahnschrift" panose="020B0502040204020203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B0F0"/>
              </a:buClr>
              <a:buSzTx/>
              <a:buFontTx/>
              <a:buNone/>
              <a:tabLst/>
              <a:defRPr/>
            </a:pPr>
            <a:r>
              <a:rPr kumimoji="0" lang="it-IT" sz="1100" b="1" i="0" u="none" strike="noStrike" kern="1200" cap="none" spc="0" normalizeH="0" baseline="0" noProof="0" dirty="0">
                <a:ln>
                  <a:noFill/>
                </a:ln>
                <a:solidFill>
                  <a:srgbClr val="A3195B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Arial" panose="020B0604020202020204" pitchFamily="34" charset="0"/>
              </a:rPr>
              <a:t> Messa a disposizione </a:t>
            </a:r>
            <a:r>
              <a:rPr kumimoji="0" lang="it-IT" sz="11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Arial" panose="020B0604020202020204" pitchFamily="34" charset="0"/>
              </a:rPr>
              <a:t>alle imprese della documentazione tecnica per l’accompagnamento alla  certificazione</a:t>
            </a:r>
          </a:p>
        </p:txBody>
      </p:sp>
      <p:sp>
        <p:nvSpPr>
          <p:cNvPr id="39" name="CasellaDiTesto 38">
            <a:extLst>
              <a:ext uri="{FF2B5EF4-FFF2-40B4-BE49-F238E27FC236}">
                <a16:creationId xmlns:a16="http://schemas.microsoft.com/office/drawing/2014/main" id="{CD89DDDE-09B9-60AD-1C00-D745F24831AF}"/>
              </a:ext>
            </a:extLst>
          </p:cNvPr>
          <p:cNvSpPr txBox="1"/>
          <p:nvPr/>
        </p:nvSpPr>
        <p:spPr>
          <a:xfrm>
            <a:off x="233033" y="3484327"/>
            <a:ext cx="2921452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it-IT"/>
            </a:defPPr>
            <a:lvl1pPr>
              <a:spcBef>
                <a:spcPts val="600"/>
              </a:spcBef>
              <a:spcAft>
                <a:spcPts val="600"/>
              </a:spcAft>
              <a:buClr>
                <a:srgbClr val="00B0F0"/>
              </a:buClr>
              <a:defRPr sz="1100" b="1">
                <a:latin typeface="Bahnschrift" panose="020B0502040204020203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B0F0"/>
              </a:buClr>
              <a:buSzTx/>
              <a:buFontTx/>
              <a:buNone/>
              <a:tabLst/>
              <a:defRPr/>
            </a:pPr>
            <a:r>
              <a:rPr kumimoji="0" lang="it-IT" sz="1100" b="1" i="0" u="none" strike="noStrike" kern="1200" cap="none" spc="0" normalizeH="0" baseline="0" noProof="0" dirty="0">
                <a:ln>
                  <a:noFill/>
                </a:ln>
                <a:solidFill>
                  <a:srgbClr val="A3195B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Arial" panose="020B0604020202020204" pitchFamily="34" charset="0"/>
              </a:rPr>
              <a:t>Assistenza tecnica e accompagnamento </a:t>
            </a:r>
            <a:r>
              <a:rPr kumimoji="0" lang="it-IT" sz="11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Arial" panose="020B0604020202020204" pitchFamily="34" charset="0"/>
              </a:rPr>
              <a:t>attraverso la realizzazione di </a:t>
            </a:r>
            <a:r>
              <a:rPr kumimoji="0" lang="it-IT" sz="11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Arial" panose="020B0604020202020204" pitchFamily="34" charset="0"/>
              </a:rPr>
              <a:t>incontri one to one </a:t>
            </a:r>
            <a:r>
              <a:rPr kumimoji="0" lang="it-IT" sz="11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Arial" panose="020B0604020202020204" pitchFamily="34" charset="0"/>
              </a:rPr>
              <a:t>con esperti</a:t>
            </a:r>
          </a:p>
        </p:txBody>
      </p:sp>
      <p:sp>
        <p:nvSpPr>
          <p:cNvPr id="42" name="CasellaDiTesto 41">
            <a:extLst>
              <a:ext uri="{FF2B5EF4-FFF2-40B4-BE49-F238E27FC236}">
                <a16:creationId xmlns:a16="http://schemas.microsoft.com/office/drawing/2014/main" id="{457286AB-D2E1-DB37-9628-B6D0D6A9EE02}"/>
              </a:ext>
            </a:extLst>
          </p:cNvPr>
          <p:cNvSpPr txBox="1"/>
          <p:nvPr/>
        </p:nvSpPr>
        <p:spPr>
          <a:xfrm>
            <a:off x="274705" y="1975688"/>
            <a:ext cx="2452034" cy="127727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it-IT"/>
            </a:defPPr>
            <a:lvl1pPr>
              <a:spcBef>
                <a:spcPts val="600"/>
              </a:spcBef>
              <a:spcAft>
                <a:spcPts val="600"/>
              </a:spcAft>
              <a:buClr>
                <a:srgbClr val="00B0F0"/>
              </a:buClr>
              <a:defRPr sz="1100" b="1">
                <a:solidFill>
                  <a:srgbClr val="002060"/>
                </a:solidFill>
                <a:latin typeface="Bahnschrift" panose="020B0502040204020203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B0F0"/>
              </a:buClr>
              <a:buSzTx/>
              <a:buFontTx/>
              <a:buNone/>
              <a:tabLst/>
              <a:defRPr/>
            </a:pPr>
            <a:r>
              <a:rPr kumimoji="0" lang="it-IT" sz="1100" b="1" i="0" u="none" strike="noStrike" kern="1200" cap="none" spc="0" normalizeH="0" baseline="0" noProof="0" dirty="0">
                <a:ln>
                  <a:noFill/>
                </a:ln>
                <a:solidFill>
                  <a:srgbClr val="A3195B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Arial" panose="020B0604020202020204" pitchFamily="34" charset="0"/>
              </a:rPr>
              <a:t>Azione informativa costante</a:t>
            </a:r>
            <a:r>
              <a:rPr kumimoji="0" lang="it-IT" sz="11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Arial" panose="020B0604020202020204" pitchFamily="34" charset="0"/>
              </a:rPr>
              <a:t> (posta elettronica, telefono, ecc.)</a:t>
            </a:r>
            <a:r>
              <a:rPr kumimoji="0" lang="it-IT" sz="1100" b="1" i="0" u="none" strike="noStrike" kern="1200" cap="none" spc="0" normalizeH="0" baseline="0" noProof="0" dirty="0">
                <a:ln>
                  <a:noFill/>
                </a:ln>
                <a:solidFill>
                  <a:srgbClr val="A3195B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it-IT" sz="11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Arial" panose="020B0604020202020204" pitchFamily="34" charset="0"/>
              </a:rPr>
              <a:t>e messa a disposizione di </a:t>
            </a:r>
            <a:r>
              <a:rPr kumimoji="0" lang="it-IT" sz="1100" b="1" i="0" u="none" strike="noStrike" kern="1200" cap="none" spc="0" normalizeH="0" baseline="0" noProof="0" dirty="0">
                <a:ln>
                  <a:noFill/>
                </a:ln>
                <a:solidFill>
                  <a:srgbClr val="A3195B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Arial" panose="020B0604020202020204" pitchFamily="34" charset="0"/>
              </a:rPr>
              <a:t>tool informativi </a:t>
            </a:r>
            <a:r>
              <a:rPr kumimoji="0" lang="it-IT" sz="11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Arial" panose="020B0604020202020204" pitchFamily="34" charset="0"/>
              </a:rPr>
              <a:t>per supportare le PMI nella implementazione e verifica del sistema di certificazione della parità di genere (es. </a:t>
            </a:r>
            <a:r>
              <a:rPr kumimoji="0" lang="it-IT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Arial" panose="020B0604020202020204" pitchFamily="34" charset="0"/>
              </a:rPr>
              <a:t>pre</a:t>
            </a:r>
            <a:r>
              <a:rPr kumimoji="0" lang="it-IT" sz="11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Arial" panose="020B0604020202020204" pitchFamily="34" charset="0"/>
              </a:rPr>
              <a:t> audit</a:t>
            </a:r>
          </a:p>
        </p:txBody>
      </p:sp>
      <p:sp>
        <p:nvSpPr>
          <p:cNvPr id="45" name="CasellaDiTesto 44">
            <a:extLst>
              <a:ext uri="{FF2B5EF4-FFF2-40B4-BE49-F238E27FC236}">
                <a16:creationId xmlns:a16="http://schemas.microsoft.com/office/drawing/2014/main" id="{5014AFDC-64AB-49AE-9609-391525B88656}"/>
              </a:ext>
            </a:extLst>
          </p:cNvPr>
          <p:cNvSpPr txBox="1"/>
          <p:nvPr/>
        </p:nvSpPr>
        <p:spPr>
          <a:xfrm>
            <a:off x="727544" y="904409"/>
            <a:ext cx="2452035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it-IT"/>
            </a:defPPr>
            <a:lvl1pPr algn="r">
              <a:spcBef>
                <a:spcPts val="600"/>
              </a:spcBef>
              <a:spcAft>
                <a:spcPts val="600"/>
              </a:spcAft>
              <a:buClr>
                <a:srgbClr val="00B0F0"/>
              </a:buClr>
              <a:defRPr sz="1100" b="1">
                <a:solidFill>
                  <a:srgbClr val="002060"/>
                </a:solidFill>
                <a:latin typeface="Bahnschrift" panose="020B0502040204020203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B0F0"/>
              </a:buClr>
              <a:buSzTx/>
              <a:buFontTx/>
              <a:buNone/>
              <a:tabLst/>
              <a:defRPr/>
            </a:pPr>
            <a:r>
              <a:rPr kumimoji="0" lang="it-IT" sz="11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Arial" panose="020B0604020202020204" pitchFamily="34" charset="0"/>
              </a:rPr>
              <a:t>Contatto con </a:t>
            </a:r>
            <a:r>
              <a:rPr kumimoji="0" lang="it-IT" sz="1100" b="1" i="0" u="none" strike="noStrike" kern="1200" cap="none" spc="0" normalizeH="0" baseline="0" noProof="0" dirty="0">
                <a:ln>
                  <a:noFill/>
                </a:ln>
                <a:solidFill>
                  <a:srgbClr val="A3195B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Arial" panose="020B0604020202020204" pitchFamily="34" charset="0"/>
              </a:rPr>
              <a:t>Organismo di certificazione accreditato </a:t>
            </a:r>
            <a:r>
              <a:rPr kumimoji="0" lang="it-IT" sz="11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Arial" panose="020B0604020202020204" pitchFamily="34" charset="0"/>
              </a:rPr>
              <a:t>e avvio iter di certificazione</a:t>
            </a:r>
          </a:p>
        </p:txBody>
      </p:sp>
      <p:sp>
        <p:nvSpPr>
          <p:cNvPr id="47" name="CasellaDiTesto 46">
            <a:extLst>
              <a:ext uri="{FF2B5EF4-FFF2-40B4-BE49-F238E27FC236}">
                <a16:creationId xmlns:a16="http://schemas.microsoft.com/office/drawing/2014/main" id="{A44A0DB4-DDAA-24BA-682D-CB57BB2EA67B}"/>
              </a:ext>
            </a:extLst>
          </p:cNvPr>
          <p:cNvSpPr txBox="1"/>
          <p:nvPr/>
        </p:nvSpPr>
        <p:spPr>
          <a:xfrm>
            <a:off x="3748078" y="2018069"/>
            <a:ext cx="168465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badi Extra Light" panose="020B0204020104020204" pitchFamily="34" charset="0"/>
                <a:ea typeface="+mj-lt"/>
                <a:cs typeface="Calibri"/>
              </a:rPr>
              <a:t>LE ATTIVITA’ PER LE IMPRESE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A7E0B92D-DE98-9058-22C2-DE9090D6F585}"/>
              </a:ext>
            </a:extLst>
          </p:cNvPr>
          <p:cNvSpPr txBox="1"/>
          <p:nvPr/>
        </p:nvSpPr>
        <p:spPr>
          <a:xfrm>
            <a:off x="5063077" y="1387181"/>
            <a:ext cx="246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rgbClr val="A3195B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1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FCC1E6B9-E64F-0EB8-8F95-54069BA63702}"/>
              </a:ext>
            </a:extLst>
          </p:cNvPr>
          <p:cNvSpPr txBox="1"/>
          <p:nvPr/>
        </p:nvSpPr>
        <p:spPr>
          <a:xfrm>
            <a:off x="5559311" y="2369499"/>
            <a:ext cx="246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rgbClr val="A3195B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2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0C580C58-7538-0082-50CE-C8844A15CADC}"/>
              </a:ext>
            </a:extLst>
          </p:cNvPr>
          <p:cNvSpPr txBox="1"/>
          <p:nvPr/>
        </p:nvSpPr>
        <p:spPr>
          <a:xfrm>
            <a:off x="5081122" y="3348383"/>
            <a:ext cx="246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rgbClr val="A3195B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3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A757E3B3-E416-680B-FCCA-16C55A78F6B9}"/>
              </a:ext>
            </a:extLst>
          </p:cNvPr>
          <p:cNvSpPr txBox="1"/>
          <p:nvPr/>
        </p:nvSpPr>
        <p:spPr>
          <a:xfrm>
            <a:off x="3757101" y="3314943"/>
            <a:ext cx="246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rgbClr val="A3195B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4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221A1799-E2E0-D9EF-34AA-6E974CE669A4}"/>
              </a:ext>
            </a:extLst>
          </p:cNvPr>
          <p:cNvSpPr txBox="1"/>
          <p:nvPr/>
        </p:nvSpPr>
        <p:spPr>
          <a:xfrm>
            <a:off x="3251808" y="2344810"/>
            <a:ext cx="246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rgbClr val="A3195B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5</a:t>
            </a:r>
          </a:p>
        </p:txBody>
      </p:sp>
      <p:sp>
        <p:nvSpPr>
          <p:cNvPr id="34" name="CasellaDiTesto 33">
            <a:extLst>
              <a:ext uri="{FF2B5EF4-FFF2-40B4-BE49-F238E27FC236}">
                <a16:creationId xmlns:a16="http://schemas.microsoft.com/office/drawing/2014/main" id="{F0E4A478-068B-D655-004C-2DD31EF0A0A7}"/>
              </a:ext>
            </a:extLst>
          </p:cNvPr>
          <p:cNvSpPr txBox="1"/>
          <p:nvPr/>
        </p:nvSpPr>
        <p:spPr>
          <a:xfrm>
            <a:off x="3716426" y="1374165"/>
            <a:ext cx="246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rgbClr val="A3195B"/>
                </a:solidFill>
                <a:effectLst/>
                <a:uLnTx/>
                <a:uFillTx/>
                <a:latin typeface="Bahnschrift" panose="020B0502040204020203" pitchFamily="34" charset="0"/>
                <a:ea typeface="+mn-ea"/>
                <a:cs typeface="+mn-cs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8266925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DEDED"/>
            </a:gs>
            <a:gs pos="72000">
              <a:schemeClr val="bg1"/>
            </a:gs>
          </a:gsLst>
          <a:lin ang="10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ttangolo 42"/>
          <p:cNvSpPr/>
          <p:nvPr/>
        </p:nvSpPr>
        <p:spPr>
          <a:xfrm>
            <a:off x="751933" y="210633"/>
            <a:ext cx="8128831" cy="576539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r>
              <a:rPr lang="it-IT" b="1" dirty="0">
                <a:solidFill>
                  <a:srgbClr val="002060"/>
                </a:solidFill>
                <a:latin typeface="Bahnschrift" panose="020B0502040204020203" pitchFamily="34" charset="0"/>
                <a:ea typeface="+mj-lt"/>
                <a:cs typeface="+mj-lt"/>
              </a:rPr>
              <a:t>IL RUOLO DELLE CAMERE DI COMMERCIO</a:t>
            </a:r>
            <a:endParaRPr lang="it-IT" sz="1400" b="1" spc="65" dirty="0">
              <a:solidFill>
                <a:srgbClr val="00B0F0"/>
              </a:solidFill>
              <a:latin typeface="Bahnschrift" panose="020B0502040204020203" pitchFamily="34" charset="0"/>
              <a:cs typeface="Arial"/>
            </a:endParaRP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DF7CFA96-9240-45DA-9985-D9D87FD80637}"/>
              </a:ext>
            </a:extLst>
          </p:cNvPr>
          <p:cNvSpPr txBox="1"/>
          <p:nvPr/>
        </p:nvSpPr>
        <p:spPr>
          <a:xfrm>
            <a:off x="8610687" y="4751467"/>
            <a:ext cx="3600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50" b="1" dirty="0">
                <a:solidFill>
                  <a:srgbClr val="002060"/>
                </a:solidFill>
              </a:rPr>
              <a:t>3</a:t>
            </a:r>
            <a:endParaRPr lang="it-IT" sz="1600" b="1" dirty="0">
              <a:solidFill>
                <a:srgbClr val="002060"/>
              </a:solidFill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A8E8C830-E9C7-71FF-2FE6-BEE203F4C67B}"/>
              </a:ext>
            </a:extLst>
          </p:cNvPr>
          <p:cNvSpPr txBox="1"/>
          <p:nvPr/>
        </p:nvSpPr>
        <p:spPr>
          <a:xfrm>
            <a:off x="658158" y="714271"/>
            <a:ext cx="706497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B0F0"/>
              </a:buClr>
            </a:pPr>
            <a:r>
              <a:rPr lang="it-IT" sz="1100" dirty="0">
                <a:solidFill>
                  <a:srgbClr val="00206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Per favorire l’adozione da parte delle imprese della </a:t>
            </a:r>
            <a:r>
              <a:rPr lang="it-IT" sz="1100" b="1" dirty="0">
                <a:solidFill>
                  <a:srgbClr val="610F36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UNI/</a:t>
            </a:r>
            <a:r>
              <a:rPr lang="it-IT" sz="1100" b="1" dirty="0" err="1">
                <a:solidFill>
                  <a:srgbClr val="610F36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PdR</a:t>
            </a:r>
            <a:r>
              <a:rPr lang="it-IT" sz="1100" b="1" dirty="0">
                <a:solidFill>
                  <a:srgbClr val="610F36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 125:2022 </a:t>
            </a:r>
            <a:r>
              <a:rPr lang="it-IT" sz="1100" dirty="0">
                <a:solidFill>
                  <a:srgbClr val="00206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e la diffusione della </a:t>
            </a:r>
            <a:r>
              <a:rPr lang="it-IT" sz="1100" b="1" dirty="0">
                <a:solidFill>
                  <a:srgbClr val="610F36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certificazione della parità di genere </a:t>
            </a:r>
            <a:r>
              <a:rPr lang="it-IT" sz="1100" dirty="0">
                <a:solidFill>
                  <a:srgbClr val="00206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sarà fondamentale il ruolo delle Camere di commercio in raccordo con il mondo associativo, con gli Sportelli </a:t>
            </a:r>
            <a:r>
              <a:rPr lang="it-IT" sz="1100" b="1" i="1" dirty="0" err="1">
                <a:solidFill>
                  <a:srgbClr val="00206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UNICAdesk</a:t>
            </a:r>
            <a:r>
              <a:rPr lang="it-IT" sz="1100" dirty="0">
                <a:solidFill>
                  <a:srgbClr val="00206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 e con la </a:t>
            </a:r>
            <a:r>
              <a:rPr lang="it-IT" sz="1100" b="1" dirty="0">
                <a:solidFill>
                  <a:srgbClr val="610F36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rete dei Comitati </a:t>
            </a:r>
            <a:r>
              <a:rPr lang="it-IT" sz="1100" dirty="0">
                <a:solidFill>
                  <a:srgbClr val="00206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per la promozione dell’imprenditorialità femminile per realizzare: 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F6083CED-98E3-A641-1EF0-D564F4080DA5}"/>
              </a:ext>
            </a:extLst>
          </p:cNvPr>
          <p:cNvSpPr txBox="1"/>
          <p:nvPr/>
        </p:nvSpPr>
        <p:spPr>
          <a:xfrm>
            <a:off x="2586151" y="1675237"/>
            <a:ext cx="3735163" cy="24852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B0F0"/>
              </a:buClr>
            </a:pPr>
            <a:r>
              <a:rPr lang="it-IT" sz="1050" b="1" dirty="0">
                <a:solidFill>
                  <a:srgbClr val="610F36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Eventi informativi e promozionali  sulle opportunità della certificazione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B0F0"/>
              </a:buClr>
            </a:pPr>
            <a:endParaRPr lang="it-IT" sz="1050" dirty="0">
              <a:solidFill>
                <a:srgbClr val="002060"/>
              </a:solidFill>
              <a:latin typeface="Bahnschrift" panose="020B0502040204020203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B0F0"/>
              </a:buClr>
            </a:pPr>
            <a:r>
              <a:rPr lang="it-IT" sz="1050" b="1" dirty="0">
                <a:solidFill>
                  <a:srgbClr val="610F36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Campagne informative e di sensibilizzazione </a:t>
            </a:r>
            <a:r>
              <a:rPr lang="it-IT" sz="1050" dirty="0">
                <a:solidFill>
                  <a:srgbClr val="610F36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sui </a:t>
            </a:r>
            <a:r>
              <a:rPr lang="it-IT" sz="1050" b="1" dirty="0">
                <a:solidFill>
                  <a:srgbClr val="610F36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media</a:t>
            </a:r>
            <a:r>
              <a:rPr lang="it-IT" sz="1050" dirty="0">
                <a:solidFill>
                  <a:srgbClr val="00206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, sui social network e con azioni DEM – Direct e-mail marketing e attraverso la redazione di notizie e materiali sui siti istituzionali, tematici e non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B0F0"/>
              </a:buClr>
            </a:pPr>
            <a:endParaRPr lang="it-IT" sz="1050" b="1" dirty="0">
              <a:solidFill>
                <a:srgbClr val="002060"/>
              </a:solidFill>
              <a:latin typeface="Bahnschrift" panose="020B0502040204020203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B0F0"/>
              </a:buClr>
            </a:pPr>
            <a:r>
              <a:rPr lang="it-IT" sz="1050" b="1" dirty="0">
                <a:solidFill>
                  <a:srgbClr val="610F36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Strumenti di comunicazione e informativi</a:t>
            </a:r>
            <a:r>
              <a:rPr lang="it-IT" sz="1050" dirty="0">
                <a:solidFill>
                  <a:srgbClr val="610F36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: </a:t>
            </a:r>
            <a:r>
              <a:rPr lang="it-IT" sz="1050" dirty="0">
                <a:solidFill>
                  <a:srgbClr val="00206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annunci stampa, banner, social card, dem, video tutorial animati, brochure/schede informative/schede di follow up</a:t>
            </a:r>
          </a:p>
        </p:txBody>
      </p:sp>
      <p:pic>
        <p:nvPicPr>
          <p:cNvPr id="5" name="Elemento grafico 4">
            <a:extLst>
              <a:ext uri="{FF2B5EF4-FFF2-40B4-BE49-F238E27FC236}">
                <a16:creationId xmlns:a16="http://schemas.microsoft.com/office/drawing/2014/main" id="{2F524211-B486-7A1F-27D1-824DAC8C29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27436" y="1675237"/>
            <a:ext cx="538051" cy="533944"/>
          </a:xfrm>
          <a:prstGeom prst="rect">
            <a:avLst/>
          </a:prstGeom>
        </p:spPr>
      </p:pic>
      <p:pic>
        <p:nvPicPr>
          <p:cNvPr id="10" name="Elemento grafico 9">
            <a:extLst>
              <a:ext uri="{FF2B5EF4-FFF2-40B4-BE49-F238E27FC236}">
                <a16:creationId xmlns:a16="http://schemas.microsoft.com/office/drawing/2014/main" id="{968D4655-F973-E2E1-2CB1-CB32E31CAFA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826356" y="2492445"/>
            <a:ext cx="460521" cy="460521"/>
          </a:xfrm>
          <a:prstGeom prst="rect">
            <a:avLst/>
          </a:prstGeom>
        </p:spPr>
      </p:pic>
      <p:grpSp>
        <p:nvGrpSpPr>
          <p:cNvPr id="20" name="Gruppo 19">
            <a:extLst>
              <a:ext uri="{FF2B5EF4-FFF2-40B4-BE49-F238E27FC236}">
                <a16:creationId xmlns:a16="http://schemas.microsoft.com/office/drawing/2014/main" id="{E2774B48-F75D-1D74-B6F2-BCFCA04D791D}"/>
              </a:ext>
            </a:extLst>
          </p:cNvPr>
          <p:cNvGrpSpPr/>
          <p:nvPr/>
        </p:nvGrpSpPr>
        <p:grpSpPr>
          <a:xfrm>
            <a:off x="1855698" y="3511211"/>
            <a:ext cx="484692" cy="579101"/>
            <a:chOff x="1196799" y="3429070"/>
            <a:chExt cx="484692" cy="579101"/>
          </a:xfrm>
        </p:grpSpPr>
        <p:pic>
          <p:nvPicPr>
            <p:cNvPr id="12" name="Elemento grafico 11">
              <a:extLst>
                <a:ext uri="{FF2B5EF4-FFF2-40B4-BE49-F238E27FC236}">
                  <a16:creationId xmlns:a16="http://schemas.microsoft.com/office/drawing/2014/main" id="{AC75D247-EA66-9FD8-2463-E77DB55F43C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 rot="20625530">
              <a:off x="1204722" y="3429070"/>
              <a:ext cx="177361" cy="291788"/>
            </a:xfrm>
            <a:prstGeom prst="rect">
              <a:avLst/>
            </a:prstGeom>
          </p:spPr>
        </p:pic>
        <p:pic>
          <p:nvPicPr>
            <p:cNvPr id="14" name="Elemento grafico 13">
              <a:extLst>
                <a:ext uri="{FF2B5EF4-FFF2-40B4-BE49-F238E27FC236}">
                  <a16:creationId xmlns:a16="http://schemas.microsoft.com/office/drawing/2014/main" id="{16733DD0-5A81-F85B-DF52-6A0B04F7DDDE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1429599" y="3456575"/>
              <a:ext cx="251892" cy="236778"/>
            </a:xfrm>
            <a:prstGeom prst="rect">
              <a:avLst/>
            </a:prstGeom>
          </p:spPr>
        </p:pic>
        <p:pic>
          <p:nvPicPr>
            <p:cNvPr id="19" name="Elemento grafico 18">
              <a:extLst>
                <a:ext uri="{FF2B5EF4-FFF2-40B4-BE49-F238E27FC236}">
                  <a16:creationId xmlns:a16="http://schemas.microsoft.com/office/drawing/2014/main" id="{C6EECB3A-899A-5755-418B-0638DBB222E5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1196799" y="3693353"/>
              <a:ext cx="358746" cy="31481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69265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0000">
              <a:srgbClr val="EDEDED"/>
            </a:gs>
            <a:gs pos="100000">
              <a:schemeClr val="bg1"/>
            </a:gs>
          </a:gsLst>
          <a:lin ang="120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e 7">
            <a:extLst>
              <a:ext uri="{FF2B5EF4-FFF2-40B4-BE49-F238E27FC236}">
                <a16:creationId xmlns:a16="http://schemas.microsoft.com/office/drawing/2014/main" id="{00718738-F2C0-F5BF-25FC-2F42FE0DFDAF}"/>
              </a:ext>
            </a:extLst>
          </p:cNvPr>
          <p:cNvSpPr/>
          <p:nvPr/>
        </p:nvSpPr>
        <p:spPr>
          <a:xfrm>
            <a:off x="703019" y="861034"/>
            <a:ext cx="779349" cy="779349"/>
          </a:xfrm>
          <a:prstGeom prst="ellipse">
            <a:avLst/>
          </a:prstGeom>
          <a:solidFill>
            <a:srgbClr val="A319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5" name="Rettangolo 14">
            <a:extLst>
              <a:ext uri="{FF2B5EF4-FFF2-40B4-BE49-F238E27FC236}">
                <a16:creationId xmlns:a16="http://schemas.microsoft.com/office/drawing/2014/main" id="{012538BA-7AC2-447B-9191-E3C564EF127C}"/>
              </a:ext>
            </a:extLst>
          </p:cNvPr>
          <p:cNvSpPr/>
          <p:nvPr/>
        </p:nvSpPr>
        <p:spPr>
          <a:xfrm>
            <a:off x="697409" y="197661"/>
            <a:ext cx="5457263" cy="789449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r>
              <a:rPr lang="it-IT" dirty="0">
                <a:solidFill>
                  <a:srgbClr val="002060"/>
                </a:solidFill>
                <a:latin typeface="Bahnschrift" panose="020B0502040204020203" pitchFamily="34" charset="0"/>
                <a:ea typeface="+mj-lt"/>
                <a:cs typeface="+mj-lt"/>
              </a:rPr>
              <a:t>LE COLLABORAZIONI ISTITUZIONALI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0C16248F-6E4E-4773-8385-7F03A3EDFFE9}"/>
              </a:ext>
            </a:extLst>
          </p:cNvPr>
          <p:cNvSpPr txBox="1"/>
          <p:nvPr/>
        </p:nvSpPr>
        <p:spPr>
          <a:xfrm>
            <a:off x="8609560" y="4770680"/>
            <a:ext cx="3600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50" b="1" dirty="0">
                <a:solidFill>
                  <a:srgbClr val="002060"/>
                </a:solidFill>
              </a:rPr>
              <a:t>4</a:t>
            </a:r>
            <a:endParaRPr lang="it-IT" sz="1600" b="1" dirty="0">
              <a:solidFill>
                <a:srgbClr val="002060"/>
              </a:solidFill>
            </a:endParaRP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E4EEB08C-29E4-7334-5AE0-896DA75170D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767"/>
          <a:stretch/>
        </p:blipFill>
        <p:spPr>
          <a:xfrm>
            <a:off x="6890457" y="2195373"/>
            <a:ext cx="1226152" cy="1113991"/>
          </a:xfrm>
          <a:prstGeom prst="roundRect">
            <a:avLst>
              <a:gd name="adj" fmla="val 10717"/>
            </a:avLst>
          </a:prstGeom>
        </p:spPr>
      </p:pic>
      <p:pic>
        <p:nvPicPr>
          <p:cNvPr id="2056" name="Picture 8" descr="Icone Di Computer Di Collaborazione Commerciale Settore - appuntamento  scaricare png - Disegno png trasparente Testo png scaricare.">
            <a:extLst>
              <a:ext uri="{FF2B5EF4-FFF2-40B4-BE49-F238E27FC236}">
                <a16:creationId xmlns:a16="http://schemas.microsoft.com/office/drawing/2014/main" id="{2A1C4A5E-9E20-6D5D-6E2A-6883E22621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biLevel thresh="25000"/>
            <a:alphaModFix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892" b="94324" l="0" r="97000">
                        <a14:foregroundMark x1="37889" y1="17162" x2="56444" y2="11081"/>
                        <a14:foregroundMark x1="56444" y1="11081" x2="68889" y2="13784"/>
                        <a14:foregroundMark x1="23667" y1="3243" x2="30444" y2="11216"/>
                        <a14:foregroundMark x1="22444" y1="4324" x2="5000" y2="26757"/>
                        <a14:foregroundMark x1="5000" y1="26757" x2="14111" y2="53514"/>
                        <a14:foregroundMark x1="14111" y1="53514" x2="14111" y2="54595"/>
                        <a14:foregroundMark x1="333" y1="28243" x2="333" y2="28243"/>
                        <a14:foregroundMark x1="77889" y1="65811" x2="77889" y2="65811"/>
                        <a14:foregroundMark x1="81667" y1="52838" x2="81667" y2="52838"/>
                        <a14:foregroundMark x1="86333" y1="56757" x2="92556" y2="35541"/>
                        <a14:foregroundMark x1="75889" y1="1892" x2="75889" y2="1892"/>
                        <a14:foregroundMark x1="97111" y1="29054" x2="97111" y2="29054"/>
                        <a14:foregroundMark x1="62667" y1="91081" x2="62667" y2="91081"/>
                        <a14:foregroundMark x1="52111" y1="94324" x2="52111" y2="9432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206" y="1037376"/>
            <a:ext cx="518974" cy="426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1111AD0F-38F3-4E25-AD99-5BF7EC0BBE59}"/>
              </a:ext>
            </a:extLst>
          </p:cNvPr>
          <p:cNvSpPr txBox="1"/>
          <p:nvPr/>
        </p:nvSpPr>
        <p:spPr>
          <a:xfrm>
            <a:off x="1439717" y="1037376"/>
            <a:ext cx="5189746" cy="786882"/>
          </a:xfrm>
          <a:prstGeom prst="rect">
            <a:avLst/>
          </a:prstGeom>
          <a:gradFill>
            <a:gsLst>
              <a:gs pos="37000">
                <a:srgbClr val="EDEDED"/>
              </a:gs>
              <a:gs pos="100000">
                <a:schemeClr val="bg1"/>
              </a:gs>
            </a:gsLst>
            <a:lin ang="12000000" scaled="0"/>
          </a:gradFill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numCol="1" spcCol="360000" rtlCol="0" anchor="t">
            <a:spAutoFit/>
          </a:bodyPr>
          <a:lstStyle/>
          <a:p>
            <a:pPr algn="just">
              <a:lnSpc>
                <a:spcPct val="95000"/>
              </a:lnSpc>
              <a:spcBef>
                <a:spcPts val="400"/>
              </a:spcBef>
            </a:pPr>
            <a:r>
              <a:rPr lang="it-IT" sz="1100" b="1" dirty="0">
                <a:solidFill>
                  <a:srgbClr val="002060"/>
                </a:solidFill>
                <a:latin typeface="Bahnschrift" panose="020B0502040204020203" pitchFamily="34" charset="0"/>
                <a:ea typeface="+mn-lt"/>
                <a:cs typeface="Arial" panose="020B0604020202020204" pitchFamily="34" charset="0"/>
              </a:rPr>
              <a:t>LA COLLABORAZIONE ISTITUZIONALE TRA UNIONCAMERE ED IL DPO</a:t>
            </a:r>
          </a:p>
          <a:p>
            <a:pPr algn="just">
              <a:lnSpc>
                <a:spcPct val="95000"/>
              </a:lnSpc>
              <a:spcBef>
                <a:spcPts val="400"/>
              </a:spcBef>
            </a:pPr>
            <a:r>
              <a:rPr lang="it-IT" sz="1100" dirty="0">
                <a:solidFill>
                  <a:srgbClr val="002060"/>
                </a:solidFill>
                <a:latin typeface="Bahnschrift" panose="020B0502040204020203" pitchFamily="34" charset="0"/>
                <a:ea typeface="+mn-lt"/>
                <a:cs typeface="Arial" panose="020B0604020202020204" pitchFamily="34" charset="0"/>
              </a:rPr>
              <a:t>Per favorire l’attuazione del </a:t>
            </a:r>
            <a:r>
              <a:rPr lang="it-IT" sz="1100" b="1" dirty="0">
                <a:solidFill>
                  <a:srgbClr val="002060"/>
                </a:solidFill>
                <a:latin typeface="Bahnschrift" panose="020B0502040204020203" pitchFamily="34" charset="0"/>
                <a:ea typeface="+mn-lt"/>
                <a:cs typeface="Arial" panose="020B0604020202020204" pitchFamily="34" charset="0"/>
              </a:rPr>
              <a:t>PNRR</a:t>
            </a:r>
            <a:r>
              <a:rPr lang="it-IT" sz="1100" dirty="0">
                <a:solidFill>
                  <a:srgbClr val="002060"/>
                </a:solidFill>
                <a:latin typeface="Bahnschrift" panose="020B0502040204020203" pitchFamily="34" charset="0"/>
                <a:ea typeface="+mn-lt"/>
                <a:cs typeface="Arial" panose="020B0604020202020204" pitchFamily="34" charset="0"/>
              </a:rPr>
              <a:t> - Piano Nazionale di Ripresa e Resilienza </a:t>
            </a:r>
            <a:r>
              <a:rPr lang="it-IT" sz="1100" b="1" dirty="0">
                <a:solidFill>
                  <a:srgbClr val="002060"/>
                </a:solidFill>
                <a:latin typeface="Bahnschrift" panose="020B0502040204020203" pitchFamily="34" charset="0"/>
                <a:ea typeface="+mn-lt"/>
                <a:cs typeface="Arial" panose="020B0604020202020204" pitchFamily="34" charset="0"/>
              </a:rPr>
              <a:t>Unioncamere</a:t>
            </a:r>
            <a:r>
              <a:rPr lang="it-IT" sz="1100" dirty="0">
                <a:solidFill>
                  <a:srgbClr val="002060"/>
                </a:solidFill>
                <a:latin typeface="Bahnschrift" panose="020B0502040204020203" pitchFamily="34" charset="0"/>
                <a:ea typeface="+mn-lt"/>
                <a:cs typeface="Arial" panose="020B0604020202020204" pitchFamily="34" charset="0"/>
              </a:rPr>
              <a:t> e il </a:t>
            </a:r>
            <a:r>
              <a:rPr lang="it-IT" sz="1100" b="1" dirty="0">
                <a:solidFill>
                  <a:srgbClr val="002060"/>
                </a:solidFill>
                <a:latin typeface="Bahnschrift" panose="020B0502040204020203" pitchFamily="34" charset="0"/>
                <a:ea typeface="+mn-lt"/>
                <a:cs typeface="Arial" panose="020B0604020202020204" pitchFamily="34" charset="0"/>
              </a:rPr>
              <a:t>Dipartimento per le pari opportunità </a:t>
            </a:r>
            <a:r>
              <a:rPr lang="it-IT" sz="1100" dirty="0">
                <a:solidFill>
                  <a:srgbClr val="002060"/>
                </a:solidFill>
                <a:latin typeface="Bahnschrift" panose="020B0502040204020203" pitchFamily="34" charset="0"/>
                <a:ea typeface="+mn-lt"/>
                <a:cs typeface="Arial" panose="020B0604020202020204" pitchFamily="34" charset="0"/>
              </a:rPr>
              <a:t>hanno sottoscritto un </a:t>
            </a:r>
            <a:r>
              <a:rPr lang="it-IT" sz="1100" i="1" dirty="0">
                <a:solidFill>
                  <a:srgbClr val="002060"/>
                </a:solidFill>
                <a:latin typeface="Bahnschrift" panose="020B0502040204020203" pitchFamily="34" charset="0"/>
                <a:ea typeface="+mn-lt"/>
                <a:cs typeface="Arial" panose="020B0604020202020204" pitchFamily="34" charset="0"/>
              </a:rPr>
              <a:t>Accordo di collaborazione </a:t>
            </a:r>
            <a:r>
              <a:rPr lang="it-IT" sz="1100" dirty="0">
                <a:solidFill>
                  <a:srgbClr val="002060"/>
                </a:solidFill>
                <a:latin typeface="Bahnschrift" panose="020B0502040204020203" pitchFamily="34" charset="0"/>
                <a:ea typeface="+mn-lt"/>
                <a:cs typeface="Arial" panose="020B0604020202020204" pitchFamily="34" charset="0"/>
              </a:rPr>
              <a:t>ai sensi dell’art. 15 della legge </a:t>
            </a:r>
            <a:r>
              <a:rPr lang="it-IT" sz="1100" b="1" dirty="0">
                <a:solidFill>
                  <a:srgbClr val="002060"/>
                </a:solidFill>
                <a:latin typeface="Bahnschrift" panose="020B0502040204020203" pitchFamily="34" charset="0"/>
                <a:ea typeface="+mn-lt"/>
                <a:cs typeface="Arial" panose="020B0604020202020204" pitchFamily="34" charset="0"/>
              </a:rPr>
              <a:t>7 agosto 1990, n. 241.</a:t>
            </a:r>
          </a:p>
        </p:txBody>
      </p:sp>
      <p:sp>
        <p:nvSpPr>
          <p:cNvPr id="9" name="Ovale 8">
            <a:extLst>
              <a:ext uri="{FF2B5EF4-FFF2-40B4-BE49-F238E27FC236}">
                <a16:creationId xmlns:a16="http://schemas.microsoft.com/office/drawing/2014/main" id="{89196F01-1CE8-FED2-72CA-C09B105CBDF3}"/>
              </a:ext>
            </a:extLst>
          </p:cNvPr>
          <p:cNvSpPr/>
          <p:nvPr/>
        </p:nvSpPr>
        <p:spPr>
          <a:xfrm>
            <a:off x="697409" y="2177805"/>
            <a:ext cx="779349" cy="779349"/>
          </a:xfrm>
          <a:prstGeom prst="ellipse">
            <a:avLst/>
          </a:prstGeom>
          <a:solidFill>
            <a:srgbClr val="A319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pic>
        <p:nvPicPr>
          <p:cNvPr id="10" name="Picture 8" descr="Icone Di Computer Di Collaborazione Commerciale Settore - appuntamento  scaricare png - Disegno png trasparente Testo png scaricare.">
            <a:extLst>
              <a:ext uri="{FF2B5EF4-FFF2-40B4-BE49-F238E27FC236}">
                <a16:creationId xmlns:a16="http://schemas.microsoft.com/office/drawing/2014/main" id="{104FEB38-BFD4-72C2-7EDD-CB39D280C6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biLevel thresh="25000"/>
            <a:alphaModFix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892" b="94324" l="0" r="97000">
                        <a14:foregroundMark x1="37889" y1="17162" x2="56444" y2="11081"/>
                        <a14:foregroundMark x1="56444" y1="11081" x2="68889" y2="13784"/>
                        <a14:foregroundMark x1="23667" y1="3243" x2="30444" y2="11216"/>
                        <a14:foregroundMark x1="22444" y1="4324" x2="5000" y2="26757"/>
                        <a14:foregroundMark x1="5000" y1="26757" x2="14111" y2="53514"/>
                        <a14:foregroundMark x1="14111" y1="53514" x2="14111" y2="54595"/>
                        <a14:foregroundMark x1="333" y1="28243" x2="333" y2="28243"/>
                        <a14:foregroundMark x1="77889" y1="65811" x2="77889" y2="65811"/>
                        <a14:foregroundMark x1="81667" y1="52838" x2="81667" y2="52838"/>
                        <a14:foregroundMark x1="86333" y1="56757" x2="92556" y2="35541"/>
                        <a14:foregroundMark x1="75889" y1="1892" x2="75889" y2="1892"/>
                        <a14:foregroundMark x1="97111" y1="29054" x2="97111" y2="29054"/>
                        <a14:foregroundMark x1="62667" y1="91081" x2="62667" y2="91081"/>
                        <a14:foregroundMark x1="52111" y1="94324" x2="52111" y2="9432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415" y="3833827"/>
            <a:ext cx="518974" cy="426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4B154DB8-766A-3857-92DC-C42DCC8D476C}"/>
              </a:ext>
            </a:extLst>
          </p:cNvPr>
          <p:cNvSpPr txBox="1"/>
          <p:nvPr/>
        </p:nvSpPr>
        <p:spPr>
          <a:xfrm>
            <a:off x="1439717" y="2219679"/>
            <a:ext cx="5189746" cy="1277273"/>
          </a:xfrm>
          <a:prstGeom prst="rect">
            <a:avLst/>
          </a:prstGeom>
          <a:gradFill>
            <a:gsLst>
              <a:gs pos="30000">
                <a:srgbClr val="EDEDED"/>
              </a:gs>
              <a:gs pos="100000">
                <a:schemeClr val="bg1"/>
              </a:gs>
            </a:gsLst>
            <a:lin ang="12000000" scaled="0"/>
          </a:gradFill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just"/>
            <a:r>
              <a:rPr lang="it-IT" sz="1100" b="1" dirty="0">
                <a:solidFill>
                  <a:srgbClr val="002060"/>
                </a:solidFill>
                <a:latin typeface="Bahnschrift" panose="020B0502040204020203" pitchFamily="34" charset="0"/>
                <a:ea typeface="+mn-lt"/>
                <a:cs typeface="Arial" panose="020B0604020202020204" pitchFamily="34" charset="0"/>
              </a:rPr>
              <a:t>LA COLLABORAZIONE UNIONCAMERE – UNI PER LA DIFFUSIONE DELLA NORMATIVA TECNICA</a:t>
            </a:r>
          </a:p>
          <a:p>
            <a:pPr algn="just"/>
            <a:r>
              <a:rPr lang="it-IT" sz="1100" dirty="0">
                <a:solidFill>
                  <a:srgbClr val="002060"/>
                </a:solidFill>
                <a:latin typeface="Bahnschrift" panose="020B0502040204020203" pitchFamily="34" charset="0"/>
                <a:ea typeface="+mn-lt"/>
                <a:cs typeface="Arial" panose="020B0604020202020204" pitchFamily="34" charset="0"/>
              </a:rPr>
              <a:t>Le attività potranno, inoltre, avvantaggiarsi dell’</a:t>
            </a:r>
            <a:r>
              <a:rPr lang="it-IT" sz="1100" i="1" dirty="0">
                <a:solidFill>
                  <a:srgbClr val="002060"/>
                </a:solidFill>
                <a:latin typeface="Bahnschrift" panose="020B0502040204020203" pitchFamily="34" charset="0"/>
                <a:ea typeface="+mn-lt"/>
                <a:cs typeface="Arial" panose="020B0604020202020204" pitchFamily="34" charset="0"/>
              </a:rPr>
              <a:t>Accordo</a:t>
            </a:r>
            <a:r>
              <a:rPr lang="it-IT" sz="1100" dirty="0">
                <a:solidFill>
                  <a:srgbClr val="002060"/>
                </a:solidFill>
                <a:latin typeface="Bahnschrift" panose="020B0502040204020203" pitchFamily="34" charset="0"/>
                <a:ea typeface="+mn-lt"/>
                <a:cs typeface="Arial" panose="020B0604020202020204" pitchFamily="34" charset="0"/>
              </a:rPr>
              <a:t> siglato tra Unioncamere e UNI per diffondere alle MPMI la cultura e la consapevolezza sulle potenzialità della normazione tecnica volontaria, attraverso la partecipazione delle Camere di commercio e gli sportelli camerali - </a:t>
            </a:r>
            <a:r>
              <a:rPr lang="it-IT" sz="1100" b="1" i="1" dirty="0" err="1">
                <a:solidFill>
                  <a:srgbClr val="002060"/>
                </a:solidFill>
                <a:latin typeface="Bahnschrift" panose="020B0502040204020203" pitchFamily="34" charset="0"/>
                <a:ea typeface="+mn-lt"/>
                <a:cs typeface="Arial" panose="020B0604020202020204" pitchFamily="34" charset="0"/>
              </a:rPr>
              <a:t>UNICAdesk</a:t>
            </a:r>
            <a:r>
              <a:rPr lang="it-IT" sz="1100" i="1" dirty="0">
                <a:solidFill>
                  <a:srgbClr val="002060"/>
                </a:solidFill>
                <a:latin typeface="Bahnschrift" panose="020B0502040204020203" pitchFamily="34" charset="0"/>
                <a:ea typeface="+mn-lt"/>
                <a:cs typeface="Arial" panose="020B0604020202020204" pitchFamily="34" charset="0"/>
              </a:rPr>
              <a:t> - </a:t>
            </a:r>
            <a:r>
              <a:rPr lang="it-IT" sz="1100" dirty="0">
                <a:solidFill>
                  <a:srgbClr val="002060"/>
                </a:solidFill>
                <a:latin typeface="Bahnschrift" panose="020B0502040204020203" pitchFamily="34" charset="0"/>
                <a:ea typeface="+mn-lt"/>
                <a:cs typeface="Arial" panose="020B0604020202020204" pitchFamily="34" charset="0"/>
              </a:rPr>
              <a:t>distribuiti sul territorio nazionale.</a:t>
            </a:r>
          </a:p>
        </p:txBody>
      </p:sp>
      <p:sp>
        <p:nvSpPr>
          <p:cNvPr id="3" name="Ovale 2">
            <a:extLst>
              <a:ext uri="{FF2B5EF4-FFF2-40B4-BE49-F238E27FC236}">
                <a16:creationId xmlns:a16="http://schemas.microsoft.com/office/drawing/2014/main" id="{8A0980F1-8FA3-4A9D-D0FA-F7667FECB0FE}"/>
              </a:ext>
            </a:extLst>
          </p:cNvPr>
          <p:cNvSpPr/>
          <p:nvPr/>
        </p:nvSpPr>
        <p:spPr>
          <a:xfrm>
            <a:off x="750628" y="3809885"/>
            <a:ext cx="779349" cy="779349"/>
          </a:xfrm>
          <a:prstGeom prst="ellipse">
            <a:avLst/>
          </a:prstGeom>
          <a:solidFill>
            <a:srgbClr val="A319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pic>
        <p:nvPicPr>
          <p:cNvPr id="7" name="Picture 8" descr="Icone Di Computer Di Collaborazione Commerciale Settore - appuntamento  scaricare png - Disegno png trasparente Testo png scaricare.">
            <a:extLst>
              <a:ext uri="{FF2B5EF4-FFF2-40B4-BE49-F238E27FC236}">
                <a16:creationId xmlns:a16="http://schemas.microsoft.com/office/drawing/2014/main" id="{24C40B90-9978-67CF-037A-E3F8D7CF6D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biLevel thresh="25000"/>
            <a:alphaModFix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892" b="94324" l="0" r="97000">
                        <a14:foregroundMark x1="37889" y1="17162" x2="56444" y2="11081"/>
                        <a14:foregroundMark x1="56444" y1="11081" x2="68889" y2="13784"/>
                        <a14:foregroundMark x1="23667" y1="3243" x2="30444" y2="11216"/>
                        <a14:foregroundMark x1="22444" y1="4324" x2="5000" y2="26757"/>
                        <a14:foregroundMark x1="5000" y1="26757" x2="14111" y2="53514"/>
                        <a14:foregroundMark x1="14111" y1="53514" x2="14111" y2="54595"/>
                        <a14:foregroundMark x1="333" y1="28243" x2="333" y2="28243"/>
                        <a14:foregroundMark x1="77889" y1="65811" x2="77889" y2="65811"/>
                        <a14:foregroundMark x1="81667" y1="52838" x2="81667" y2="52838"/>
                        <a14:foregroundMark x1="86333" y1="56757" x2="92556" y2="35541"/>
                        <a14:foregroundMark x1="75889" y1="1892" x2="75889" y2="1892"/>
                        <a14:foregroundMark x1="97111" y1="29054" x2="97111" y2="29054"/>
                        <a14:foregroundMark x1="62667" y1="91081" x2="62667" y2="91081"/>
                        <a14:foregroundMark x1="52111" y1="94324" x2="52111" y2="9432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206" y="2351145"/>
            <a:ext cx="518974" cy="426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865F9A3F-43A0-D002-BA4D-C9B451B18350}"/>
              </a:ext>
            </a:extLst>
          </p:cNvPr>
          <p:cNvSpPr txBox="1"/>
          <p:nvPr/>
        </p:nvSpPr>
        <p:spPr>
          <a:xfrm>
            <a:off x="1492937" y="3851759"/>
            <a:ext cx="5189746" cy="769441"/>
          </a:xfrm>
          <a:prstGeom prst="rect">
            <a:avLst/>
          </a:prstGeom>
          <a:gradFill>
            <a:gsLst>
              <a:gs pos="30000">
                <a:srgbClr val="EDEDED"/>
              </a:gs>
              <a:gs pos="100000">
                <a:schemeClr val="bg1"/>
              </a:gs>
            </a:gsLst>
            <a:lin ang="12000000" scaled="0"/>
          </a:gradFill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just"/>
            <a:r>
              <a:rPr lang="it-IT" sz="1100" b="1" dirty="0">
                <a:solidFill>
                  <a:srgbClr val="002060"/>
                </a:solidFill>
                <a:latin typeface="Bahnschrift" panose="020B0502040204020203" pitchFamily="34" charset="0"/>
                <a:ea typeface="+mn-lt"/>
                <a:cs typeface="Arial" panose="020B0604020202020204" pitchFamily="34" charset="0"/>
              </a:rPr>
              <a:t>LA INFRASTRUTTURA PER LA QUALITA’</a:t>
            </a:r>
          </a:p>
          <a:p>
            <a:pPr algn="just"/>
            <a:r>
              <a:rPr lang="it-IT" sz="1100" dirty="0">
                <a:solidFill>
                  <a:srgbClr val="002060"/>
                </a:solidFill>
                <a:latin typeface="Bahnschrift" panose="020B0502040204020203" pitchFamily="34" charset="0"/>
                <a:ea typeface="+mn-lt"/>
                <a:cs typeface="Arial" panose="020B0604020202020204" pitchFamily="34" charset="0"/>
              </a:rPr>
              <a:t>La partecipazione congiunta di UNIONCAMERE - ACCREDIA - UNI – ASSOCIAZIONI DEGLI ORGANISMI DI CERTIFICAZIONE alla «Infrastruttura per la Qualità»: un valore a tutela del mercato e dei cittadini</a:t>
            </a:r>
          </a:p>
        </p:txBody>
      </p:sp>
      <p:pic>
        <p:nvPicPr>
          <p:cNvPr id="17" name="Picture 8" descr="Icone Di Computer Di Collaborazione Commerciale Settore - appuntamento  scaricare png - Disegno png trasparente Testo png scaricare.">
            <a:extLst>
              <a:ext uri="{FF2B5EF4-FFF2-40B4-BE49-F238E27FC236}">
                <a16:creationId xmlns:a16="http://schemas.microsoft.com/office/drawing/2014/main" id="{E884D7F5-45C4-26B4-6812-DF8CAE1AFD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biLevel thresh="25000"/>
            <a:alphaModFix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892" b="94324" l="0" r="97000">
                        <a14:foregroundMark x1="37889" y1="17162" x2="56444" y2="11081"/>
                        <a14:foregroundMark x1="56444" y1="11081" x2="68889" y2="13784"/>
                        <a14:foregroundMark x1="23667" y1="3243" x2="30444" y2="11216"/>
                        <a14:foregroundMark x1="22444" y1="4324" x2="5000" y2="26757"/>
                        <a14:foregroundMark x1="5000" y1="26757" x2="14111" y2="53514"/>
                        <a14:foregroundMark x1="14111" y1="53514" x2="14111" y2="54595"/>
                        <a14:foregroundMark x1="333" y1="28243" x2="333" y2="28243"/>
                        <a14:foregroundMark x1="77889" y1="65811" x2="77889" y2="65811"/>
                        <a14:foregroundMark x1="81667" y1="52838" x2="81667" y2="52838"/>
                        <a14:foregroundMark x1="86333" y1="56757" x2="92556" y2="35541"/>
                        <a14:foregroundMark x1="75889" y1="1892" x2="75889" y2="1892"/>
                        <a14:foregroundMark x1="97111" y1="29054" x2="97111" y2="29054"/>
                        <a14:foregroundMark x1="62667" y1="91081" x2="62667" y2="91081"/>
                        <a14:foregroundMark x1="52111" y1="94324" x2="52111" y2="9432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464" y="3985921"/>
            <a:ext cx="518974" cy="426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>
            <a:extLst>
              <a:ext uri="{FF2B5EF4-FFF2-40B4-BE49-F238E27FC236}">
                <a16:creationId xmlns:a16="http://schemas.microsoft.com/office/drawing/2014/main" id="{78AEA5B2-4889-ABDF-2B12-229433ADC8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2258" y="1099916"/>
            <a:ext cx="192405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34053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DEDED"/>
            </a:gs>
            <a:gs pos="72000">
              <a:schemeClr val="bg1"/>
            </a:gs>
          </a:gsLst>
          <a:lin ang="10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ttangolo 42"/>
          <p:cNvSpPr/>
          <p:nvPr/>
        </p:nvSpPr>
        <p:spPr>
          <a:xfrm>
            <a:off x="733886" y="161855"/>
            <a:ext cx="8467638" cy="576539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r>
              <a:rPr lang="it-IT" dirty="0">
                <a:solidFill>
                  <a:srgbClr val="002060"/>
                </a:solidFill>
                <a:latin typeface="Bahnschrift" panose="020B0502040204020203" pitchFamily="34" charset="0"/>
                <a:ea typeface="+mj-lt"/>
                <a:cs typeface="+mj-lt"/>
              </a:rPr>
              <a:t>EMPOWERMENT FEMMINILE E CERTIFICAZIONE DELLA PARITÀ </a:t>
            </a:r>
            <a:r>
              <a:rPr lang="it-IT">
                <a:solidFill>
                  <a:srgbClr val="002060"/>
                </a:solidFill>
                <a:latin typeface="Bahnschrift" panose="020B0502040204020203" pitchFamily="34" charset="0"/>
                <a:ea typeface="+mj-lt"/>
                <a:cs typeface="+mj-lt"/>
              </a:rPr>
              <a:t>DI GENERE: </a:t>
            </a:r>
            <a:r>
              <a:rPr lang="it-IT" b="1" dirty="0">
                <a:solidFill>
                  <a:srgbClr val="002060"/>
                </a:solidFill>
                <a:latin typeface="Bahnschrift" panose="020B0502040204020203" pitchFamily="34" charset="0"/>
                <a:ea typeface="+mj-lt"/>
                <a:cs typeface="+mj-lt"/>
              </a:rPr>
              <a:t>UN’OPERAZIONE DI «RETE»</a:t>
            </a: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DF7CFA96-9240-45DA-9985-D9D87FD80637}"/>
              </a:ext>
            </a:extLst>
          </p:cNvPr>
          <p:cNvSpPr txBox="1"/>
          <p:nvPr/>
        </p:nvSpPr>
        <p:spPr>
          <a:xfrm>
            <a:off x="8624674" y="4764277"/>
            <a:ext cx="3600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50" b="1" dirty="0">
                <a:solidFill>
                  <a:srgbClr val="002060"/>
                </a:solidFill>
              </a:rPr>
              <a:t>5</a:t>
            </a:r>
            <a:endParaRPr lang="it-IT" sz="1600" b="1" dirty="0">
              <a:solidFill>
                <a:srgbClr val="002060"/>
              </a:solidFill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0435AAB4-C743-038B-7593-2C00EF483BBB}"/>
              </a:ext>
            </a:extLst>
          </p:cNvPr>
          <p:cNvSpPr txBox="1"/>
          <p:nvPr/>
        </p:nvSpPr>
        <p:spPr>
          <a:xfrm>
            <a:off x="835288" y="1240531"/>
            <a:ext cx="731001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400" dirty="0">
                <a:solidFill>
                  <a:srgbClr val="002060"/>
                </a:solidFill>
                <a:latin typeface="Bahnschrift" panose="020B0502040204020203" pitchFamily="34" charset="0"/>
              </a:rPr>
              <a:t>Le azioni potranno risultare efficaci solo se i </a:t>
            </a:r>
            <a:r>
              <a:rPr lang="it-IT" sz="1400" b="1" dirty="0">
                <a:solidFill>
                  <a:srgbClr val="002060"/>
                </a:solidFill>
                <a:latin typeface="Bahnschrift" panose="020B0502040204020203" pitchFamily="34" charset="0"/>
              </a:rPr>
              <a:t>diversi attori in campo opereranno in modo sinergico</a:t>
            </a:r>
            <a:r>
              <a:rPr lang="it-IT" sz="1400" dirty="0">
                <a:solidFill>
                  <a:srgbClr val="002060"/>
                </a:solidFill>
                <a:latin typeface="Bahnschrift" panose="020B0502040204020203" pitchFamily="34" charset="0"/>
              </a:rPr>
              <a:t>. Sarà fondamentale per Unioncamere poter operare al fianco del sistema associativo e del mondo della normazione, dell’accreditamento e della certificazione, degli ordini professionali, associazioni dei consumatori che avranno un ruolo fondamentale per la promozione dell’importanza della certificazione. Determinante sarà il ruolo del Parlamento e del Governo nel promuovere, attraverso provvedimenti specifici, vantaggi concreti per le imprese che decideranno di adottare lo strumento della certificazione</a:t>
            </a:r>
          </a:p>
        </p:txBody>
      </p:sp>
      <p:sp>
        <p:nvSpPr>
          <p:cNvPr id="8" name="AutoShape 4" descr="Emblema della Repubblica Italiana">
            <a:hlinkClick r:id="rId2"/>
            <a:extLst>
              <a:ext uri="{FF2B5EF4-FFF2-40B4-BE49-F238E27FC236}">
                <a16:creationId xmlns:a16="http://schemas.microsoft.com/office/drawing/2014/main" id="{AA27F898-F308-F6B2-8E05-DABDC86BDAA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3025" y="-40005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grpSp>
        <p:nvGrpSpPr>
          <p:cNvPr id="13" name="Gruppo 12">
            <a:extLst>
              <a:ext uri="{FF2B5EF4-FFF2-40B4-BE49-F238E27FC236}">
                <a16:creationId xmlns:a16="http://schemas.microsoft.com/office/drawing/2014/main" id="{1F99C0DA-70AF-25F7-340A-186279B18737}"/>
              </a:ext>
            </a:extLst>
          </p:cNvPr>
          <p:cNvGrpSpPr/>
          <p:nvPr/>
        </p:nvGrpSpPr>
        <p:grpSpPr>
          <a:xfrm>
            <a:off x="998702" y="3150278"/>
            <a:ext cx="3969002" cy="832513"/>
            <a:chOff x="1588665" y="3858667"/>
            <a:chExt cx="3704235" cy="776977"/>
          </a:xfrm>
        </p:grpSpPr>
        <p:pic>
          <p:nvPicPr>
            <p:cNvPr id="2" name="Picture 4">
              <a:extLst>
                <a:ext uri="{FF2B5EF4-FFF2-40B4-BE49-F238E27FC236}">
                  <a16:creationId xmlns:a16="http://schemas.microsoft.com/office/drawing/2014/main" id="{3D95FA24-4892-56AC-3411-760C55256628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819264" y="4070050"/>
              <a:ext cx="770785" cy="34355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Immagine 5">
              <a:extLst>
                <a:ext uri="{FF2B5EF4-FFF2-40B4-BE49-F238E27FC236}">
                  <a16:creationId xmlns:a16="http://schemas.microsoft.com/office/drawing/2014/main" id="{2D3FA991-9C93-01F1-8A32-91F2A5E1637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21599" y="4070050"/>
              <a:ext cx="1571301" cy="369255"/>
            </a:xfrm>
            <a:prstGeom prst="rect">
              <a:avLst/>
            </a:prstGeom>
          </p:spPr>
        </p:pic>
        <p:pic>
          <p:nvPicPr>
            <p:cNvPr id="1026" name="Picture 2" descr="Marchio - Accredia">
              <a:extLst>
                <a:ext uri="{FF2B5EF4-FFF2-40B4-BE49-F238E27FC236}">
                  <a16:creationId xmlns:a16="http://schemas.microsoft.com/office/drawing/2014/main" id="{8B1CD02B-0536-C774-4038-2EA3BEE9DBF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8665" y="3858667"/>
              <a:ext cx="1109968" cy="77697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4" name="Picture 2">
            <a:extLst>
              <a:ext uri="{FF2B5EF4-FFF2-40B4-BE49-F238E27FC236}">
                <a16:creationId xmlns:a16="http://schemas.microsoft.com/office/drawing/2014/main" id="{CEABBC87-8CF4-12E0-8D7D-88AE9D51C7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3433" y="3150278"/>
            <a:ext cx="192405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7446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DEDED"/>
            </a:gs>
            <a:gs pos="72000">
              <a:schemeClr val="bg1"/>
            </a:gs>
          </a:gsLst>
          <a:lin ang="10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Immagine 18">
            <a:extLst>
              <a:ext uri="{FF2B5EF4-FFF2-40B4-BE49-F238E27FC236}">
                <a16:creationId xmlns:a16="http://schemas.microsoft.com/office/drawing/2014/main" id="{E610BF53-80A2-944C-93B0-66E3061F2C7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12" y="4347435"/>
            <a:ext cx="1901273" cy="408031"/>
          </a:xfrm>
          <a:prstGeom prst="rect">
            <a:avLst/>
          </a:prstGeom>
        </p:spPr>
      </p:pic>
      <p:sp>
        <p:nvSpPr>
          <p:cNvPr id="8" name="Segnaposto testo 23"/>
          <p:cNvSpPr txBox="1">
            <a:spLocks/>
          </p:cNvSpPr>
          <p:nvPr/>
        </p:nvSpPr>
        <p:spPr>
          <a:xfrm>
            <a:off x="600102" y="2064379"/>
            <a:ext cx="2777888" cy="423350"/>
          </a:xfrm>
          <a:prstGeom prst="rect">
            <a:avLst/>
          </a:prstGeom>
        </p:spPr>
        <p:txBody>
          <a:bodyPr vert="horz" anchor="ctr"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it-IT" sz="3300" b="1" kern="1200" dirty="0" smtClean="0">
                <a:solidFill>
                  <a:srgbClr val="24509A"/>
                </a:solidFill>
                <a:latin typeface="Arial"/>
                <a:ea typeface="+mj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it-IT" sz="2000" b="0" dirty="0">
                <a:solidFill>
                  <a:srgbClr val="00206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GRAZIE</a:t>
            </a:r>
            <a:endParaRPr lang="it-IT" sz="1600" b="0" dirty="0">
              <a:solidFill>
                <a:srgbClr val="002060"/>
              </a:solidFill>
              <a:latin typeface="Bahnschrift" panose="020B050204020402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26894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Personalizzato 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184B9A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65424584-2e4a-4542-a57c-a20e6fed47ba">
      <UserInfo>
        <DisplayName>Antonio Romeo</DisplayName>
        <AccountId>36</AccountId>
        <AccountType/>
      </UserInfo>
    </SharedWithUsers>
    <lcf76f155ced4ddcb4097134ff3c332f xmlns="d9632ebb-2518-4933-aaa2-65c7971ed352">
      <Terms xmlns="http://schemas.microsoft.com/office/infopath/2007/PartnerControls"/>
    </lcf76f155ced4ddcb4097134ff3c332f>
    <TaxCatchAll xmlns="65424584-2e4a-4542-a57c-a20e6fed47ba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7029D2D5C980545AF8EFEABFB4318CE" ma:contentTypeVersion="15" ma:contentTypeDescription="Creare un nuovo documento." ma:contentTypeScope="" ma:versionID="9ecba4bf266a13ef9ac330e31a52daa6">
  <xsd:schema xmlns:xsd="http://www.w3.org/2001/XMLSchema" xmlns:xs="http://www.w3.org/2001/XMLSchema" xmlns:p="http://schemas.microsoft.com/office/2006/metadata/properties" xmlns:ns2="d9632ebb-2518-4933-aaa2-65c7971ed352" xmlns:ns3="65424584-2e4a-4542-a57c-a20e6fed47ba" targetNamespace="http://schemas.microsoft.com/office/2006/metadata/properties" ma:root="true" ma:fieldsID="c987bebecc1fafd42dfd0a1171fea519" ns2:_="" ns3:_="">
    <xsd:import namespace="d9632ebb-2518-4933-aaa2-65c7971ed352"/>
    <xsd:import namespace="65424584-2e4a-4542-a57c-a20e6fed47b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lcf76f155ced4ddcb4097134ff3c332f" minOccurs="0"/>
                <xsd:element ref="ns3:TaxCatchAll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632ebb-2518-4933-aaa2-65c7971ed3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7" nillable="true" ma:taxonomy="true" ma:internalName="lcf76f155ced4ddcb4097134ff3c332f" ma:taxonomyFieldName="MediaServiceImageTags" ma:displayName="Tag immagine" ma:readOnly="false" ma:fieldId="{5cf76f15-5ced-4ddc-b409-7134ff3c332f}" ma:taxonomyMulti="true" ma:sspId="dcee85c4-5473-442e-83a5-e591474f005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424584-2e4a-4542-a57c-a20e6fed47b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88877cc3-863a-4c4f-8d72-eee508290477}" ma:internalName="TaxCatchAll" ma:showField="CatchAllData" ma:web="65424584-2e4a-4542-a57c-a20e6fed47b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9F3B893-3758-4322-BF4C-56DFD45409A4}">
  <ds:schemaRefs>
    <ds:schemaRef ds:uri="http://schemas.microsoft.com/office/2006/documentManagement/types"/>
    <ds:schemaRef ds:uri="http://schemas.microsoft.com/office/infopath/2007/PartnerControls"/>
    <ds:schemaRef ds:uri="http://purl.org/dc/dcmitype/"/>
    <ds:schemaRef ds:uri="65424584-2e4a-4542-a57c-a20e6fed47ba"/>
    <ds:schemaRef ds:uri="d9632ebb-2518-4933-aaa2-65c7971ed352"/>
    <ds:schemaRef ds:uri="http://schemas.openxmlformats.org/package/2006/metadata/core-properties"/>
    <ds:schemaRef ds:uri="http://purl.org/dc/terms/"/>
    <ds:schemaRef ds:uri="http://schemas.microsoft.com/office/2006/metadata/properties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59C16C37-3BA1-4440-975A-D942F7AD405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5D47933-79B2-4664-879E-A2AA5426A38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9632ebb-2518-4933-aaa2-65c7971ed352"/>
    <ds:schemaRef ds:uri="65424584-2e4a-4542-a57c-a20e6fed47b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614</Words>
  <Application>Microsoft Office PowerPoint</Application>
  <PresentationFormat>Presentazione su schermo (16:9)</PresentationFormat>
  <Paragraphs>50</Paragraphs>
  <Slides>7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2" baseType="lpstr">
      <vt:lpstr>Abadi Extra Light</vt:lpstr>
      <vt:lpstr>Arial</vt:lpstr>
      <vt:lpstr>Bahnschrift</vt:lpstr>
      <vt:lpstr>Calibri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Manager/>
  <Company>Infocamere S.c.p.a.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subject/>
  <dc:creator>Paola D'Addezio</dc:creator>
  <cp:keywords/>
  <dc:description/>
  <cp:lastModifiedBy>Anna Mattiello</cp:lastModifiedBy>
  <cp:revision>147</cp:revision>
  <cp:lastPrinted>2022-09-14T07:05:48Z</cp:lastPrinted>
  <dcterms:created xsi:type="dcterms:W3CDTF">2016-05-03T16:14:31Z</dcterms:created>
  <dcterms:modified xsi:type="dcterms:W3CDTF">2022-09-14T07:06:35Z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0x01010097029D2D5C980545AF8EFEABFB4318CE</vt:lpwstr>
  </property>
  <property fmtid="{D5CDD505-2E9C-101B-9397-08002B2CF9AE}" pid="3" name="MediaServiceImageTags">
    <vt:lpwstr/>
  </property>
</Properties>
</file>