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94640" autoAdjust="0"/>
  </p:normalViewPr>
  <p:slideViewPr>
    <p:cSldViewPr snapToGrid="0">
      <p:cViewPr varScale="1">
        <p:scale>
          <a:sx n="151" d="100"/>
          <a:sy n="151" d="100"/>
        </p:scale>
        <p:origin x="702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31C6A-A271-4E34-9418-7AFA420308DF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15CA8-D4D3-4394-83DA-850BCF666A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517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315CA8-D4D3-4394-83DA-850BCF666A8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282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C12A-7309-4104-B7DE-280550B3D9AA}" type="datetimeFigureOut">
              <a:rPr lang="it-IT" smtClean="0"/>
              <a:pPr/>
              <a:t>28/05/2024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4558-32C1-4890-81BA-305D18CBE8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64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C12A-7309-4104-B7DE-280550B3D9AA}" type="datetimeFigureOut">
              <a:rPr lang="it-IT" smtClean="0"/>
              <a:pPr/>
              <a:t>28/05/2024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4558-32C1-4890-81BA-305D18CBE8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973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C12A-7309-4104-B7DE-280550B3D9AA}" type="datetimeFigureOut">
              <a:rPr lang="it-IT" smtClean="0"/>
              <a:pPr/>
              <a:t>28/05/2024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4558-32C1-4890-81BA-305D18CBE8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87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C12A-7309-4104-B7DE-280550B3D9AA}" type="datetimeFigureOut">
              <a:rPr lang="it-IT" smtClean="0"/>
              <a:pPr/>
              <a:t>28/05/2024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4558-32C1-4890-81BA-305D18CBE8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488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C12A-7309-4104-B7DE-280550B3D9AA}" type="datetimeFigureOut">
              <a:rPr lang="it-IT" smtClean="0"/>
              <a:pPr/>
              <a:t>28/05/2024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4558-32C1-4890-81BA-305D18CBE8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052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C12A-7309-4104-B7DE-280550B3D9AA}" type="datetimeFigureOut">
              <a:rPr lang="it-IT" smtClean="0"/>
              <a:pPr/>
              <a:t>28/05/2024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4558-32C1-4890-81BA-305D18CBE8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590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C12A-7309-4104-B7DE-280550B3D9AA}" type="datetimeFigureOut">
              <a:rPr lang="it-IT" smtClean="0"/>
              <a:pPr/>
              <a:t>28/05/2024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4558-32C1-4890-81BA-305D18CBE8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53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C12A-7309-4104-B7DE-280550B3D9AA}" type="datetimeFigureOut">
              <a:rPr lang="it-IT" smtClean="0"/>
              <a:pPr/>
              <a:t>28/05/2024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4558-32C1-4890-81BA-305D18CBE8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61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C12A-7309-4104-B7DE-280550B3D9AA}" type="datetimeFigureOut">
              <a:rPr lang="it-IT" smtClean="0"/>
              <a:pPr/>
              <a:t>28/05/2024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4558-32C1-4890-81BA-305D18CBE8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2441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C12A-7309-4104-B7DE-280550B3D9AA}" type="datetimeFigureOut">
              <a:rPr lang="it-IT" smtClean="0"/>
              <a:pPr/>
              <a:t>28/05/2024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4558-32C1-4890-81BA-305D18CBE8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4466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C12A-7309-4104-B7DE-280550B3D9AA}" type="datetimeFigureOut">
              <a:rPr lang="it-IT" smtClean="0"/>
              <a:pPr/>
              <a:t>28/05/2024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4558-32C1-4890-81BA-305D18CBE8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09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1C12A-7309-4104-B7DE-280550B3D9AA}" type="datetimeFigureOut">
              <a:rPr lang="it-IT" smtClean="0"/>
              <a:pPr/>
              <a:t>28/05/2024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74558-32C1-4890-81BA-305D18CBE8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50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erence-web-it.zoom.us/j/81391154549?pwd=enFsOE9Oa2s1aFY5T0pJR2s3WnlsUT0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4305" y="1197098"/>
            <a:ext cx="107479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800" b="1" dirty="0">
              <a:solidFill>
                <a:srgbClr val="C00000"/>
              </a:solidFill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i="1" dirty="0">
                <a:solidFill>
                  <a:srgbClr val="FF0000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Webinar di presentazione</a:t>
            </a:r>
          </a:p>
          <a:p>
            <a:endParaRPr lang="it-IT" sz="800" dirty="0"/>
          </a:p>
          <a:p>
            <a:pPr algn="ctr"/>
            <a:r>
              <a:rPr lang="it-IT" b="1" i="1" dirty="0"/>
              <a:t>«La produzione forestale e le potenzialità economiche della filiera per il Made in </a:t>
            </a:r>
            <a:r>
              <a:rPr lang="it-IT" b="1" i="1" dirty="0" err="1"/>
              <a:t>Italy</a:t>
            </a:r>
            <a:r>
              <a:rPr lang="it-IT" b="1" i="1" dirty="0"/>
              <a:t>»</a:t>
            </a:r>
          </a:p>
          <a:p>
            <a:pPr algn="ctr"/>
            <a:endParaRPr lang="it-IT" b="1" u="sng" dirty="0">
              <a:solidFill>
                <a:srgbClr val="0F243E"/>
              </a:solidFill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it-IT" b="1" dirty="0">
                <a:solidFill>
                  <a:schemeClr val="tx2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Giovedì, 13 Giugno 2024 -  ore 11:00 -13:00</a:t>
            </a:r>
          </a:p>
          <a:p>
            <a:pPr algn="ctr"/>
            <a:r>
              <a:rPr lang="it-IT" b="1" dirty="0">
                <a:solidFill>
                  <a:schemeClr val="tx2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Unioncamere, Piazza Sallustio, 21 – Roma</a:t>
            </a:r>
          </a:p>
          <a:p>
            <a:pPr algn="ctr"/>
            <a:endParaRPr lang="it-IT" sz="1400" dirty="0">
              <a:solidFill>
                <a:schemeClr val="tx2"/>
              </a:solidFill>
              <a:highlight>
                <a:srgbClr val="FFFF00"/>
              </a:highlight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it-IT" sz="1400" dirty="0">
                <a:solidFill>
                  <a:schemeClr val="tx2"/>
                </a:solidFill>
                <a:ea typeface="Calibri" pitchFamily="34" charset="0"/>
                <a:cs typeface="Times New Roman" pitchFamily="18" charset="0"/>
              </a:rPr>
              <a:t>Programma:</a:t>
            </a:r>
          </a:p>
          <a:p>
            <a:pPr algn="ctr"/>
            <a:endParaRPr lang="it-IT" sz="1400" dirty="0">
              <a:solidFill>
                <a:schemeClr val="tx2"/>
              </a:solidFill>
              <a:ea typeface="Calibri" pitchFamily="34" charset="0"/>
              <a:cs typeface="Times New Roman" pitchFamily="18" charset="0"/>
            </a:endParaRPr>
          </a:p>
          <a:p>
            <a:pPr algn="ctr"/>
            <a:endParaRPr lang="it-IT" sz="1000" i="1" dirty="0">
              <a:solidFill>
                <a:prstClr val="black"/>
              </a:solidFill>
            </a:endParaRPr>
          </a:p>
          <a:p>
            <a:pPr algn="ctr"/>
            <a:endParaRPr lang="it-IT" sz="1200" i="1" dirty="0">
              <a:solidFill>
                <a:schemeClr val="tx2"/>
              </a:solidFill>
              <a:cs typeface="Arial" pitchFamily="34" charset="0"/>
            </a:endParaRPr>
          </a:p>
          <a:p>
            <a:pPr algn="ctr"/>
            <a:endParaRPr lang="it-IT" sz="1200" i="1" dirty="0">
              <a:solidFill>
                <a:schemeClr val="tx2"/>
              </a:solidFill>
              <a:cs typeface="Arial" pitchFamily="34" charset="0"/>
            </a:endParaRPr>
          </a:p>
          <a:p>
            <a:pPr algn="ctr"/>
            <a:endParaRPr lang="it-IT" sz="1200" i="1" dirty="0">
              <a:solidFill>
                <a:schemeClr val="tx2"/>
              </a:solidFill>
              <a:cs typeface="Arial" pitchFamily="34" charset="0"/>
            </a:endParaRPr>
          </a:p>
          <a:p>
            <a:pPr algn="ctr"/>
            <a:endParaRPr lang="it-IT" sz="1400" i="1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/>
            <a:endParaRPr lang="it-IT" sz="1200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802276" y="5769948"/>
            <a:ext cx="85822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i="1" dirty="0">
                <a:solidFill>
                  <a:prstClr val="black"/>
                </a:solidFill>
                <a:latin typeface="Calibri"/>
              </a:rPr>
              <a:t>Sarà possibile seguire l’evento in modalità streaming al seguente link</a:t>
            </a:r>
          </a:p>
          <a:p>
            <a:pPr algn="ctr"/>
            <a:r>
              <a:rPr lang="it-IT" sz="1200" u="sng" kern="150" dirty="0">
                <a:solidFill>
                  <a:srgbClr val="1155C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https://conference-web-it.zoom.us/j/81391154549?pwd=enFsOE9Oa2s1aFY5T0pJR2s3WnlsUT09</a:t>
            </a:r>
            <a:br>
              <a:rPr lang="it-IT" sz="1200" kern="15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it-IT" sz="1200" kern="15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Passcode</a:t>
            </a:r>
            <a:r>
              <a:rPr lang="it-IT" sz="1200" kern="15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: </a:t>
            </a:r>
            <a:r>
              <a:rPr lang="it-IT" sz="1200" b="1" kern="15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421501</a:t>
            </a:r>
            <a:endParaRPr lang="it-IT" sz="1200" kern="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it-IT" sz="1600" b="1" i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480522" y="5472288"/>
            <a:ext cx="11230955" cy="343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893190" y="5903173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200" u="sng" dirty="0">
              <a:solidFill>
                <a:prstClr val="black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1901E34-8552-50E8-5EFB-1904AE577576}"/>
              </a:ext>
            </a:extLst>
          </p:cNvPr>
          <p:cNvSpPr txBox="1"/>
          <p:nvPr/>
        </p:nvSpPr>
        <p:spPr>
          <a:xfrm>
            <a:off x="1500175" y="3406924"/>
            <a:ext cx="983530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chemeClr val="tx2"/>
                </a:solidFill>
                <a:latin typeface="Calibri"/>
              </a:rPr>
              <a:t>Marco Conte, </a:t>
            </a:r>
            <a:r>
              <a:rPr lang="it-IT" sz="1400" dirty="0">
                <a:solidFill>
                  <a:schemeClr val="tx2"/>
                </a:solidFill>
                <a:latin typeface="Calibri"/>
              </a:rPr>
              <a:t>(Unioncamere), Introduzione, </a:t>
            </a:r>
            <a:r>
              <a:rPr lang="it-IT" sz="1400" i="1" dirty="0">
                <a:solidFill>
                  <a:schemeClr val="tx2"/>
                </a:solidFill>
                <a:latin typeface="Calibri"/>
              </a:rPr>
              <a:t>Il Sistema camerale a supporto dei decisori pubblici e privati</a:t>
            </a:r>
            <a:endParaRPr lang="it-IT" sz="1400" b="1" dirty="0">
              <a:solidFill>
                <a:schemeClr val="tx2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chemeClr val="tx2"/>
                </a:solidFill>
                <a:latin typeface="Calibri"/>
              </a:rPr>
              <a:t>Alessandro Rinaldi, </a:t>
            </a:r>
            <a:r>
              <a:rPr lang="it-IT" sz="1400" dirty="0">
                <a:solidFill>
                  <a:schemeClr val="tx2"/>
                </a:solidFill>
                <a:latin typeface="Calibri"/>
              </a:rPr>
              <a:t>(Centro Studi G. Tagliacarne), </a:t>
            </a:r>
            <a:r>
              <a:rPr lang="it-IT" sz="1400" i="1" dirty="0">
                <a:solidFill>
                  <a:schemeClr val="tx2"/>
                </a:solidFill>
                <a:latin typeface="Calibri"/>
              </a:rPr>
              <a:t>Ruolo e potenziale economico della filiera del legno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chemeClr val="tx2"/>
                </a:solidFill>
                <a:latin typeface="Calibri"/>
              </a:rPr>
              <a:t>Giampaolo Nardoni</a:t>
            </a:r>
            <a:r>
              <a:rPr lang="it-IT" sz="1400" dirty="0">
                <a:solidFill>
                  <a:schemeClr val="tx2"/>
                </a:solidFill>
                <a:latin typeface="Calibri"/>
              </a:rPr>
              <a:t>, (BMTI), </a:t>
            </a:r>
            <a:r>
              <a:rPr lang="it-IT" sz="1400" i="1" dirty="0">
                <a:solidFill>
                  <a:schemeClr val="tx2"/>
                </a:solidFill>
                <a:latin typeface="Calibri"/>
              </a:rPr>
              <a:t>Il potenziamento degli strumenti informativi sui prezzi per la valorizzazione delle produzioni forestali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chemeClr val="tx2"/>
                </a:solidFill>
                <a:latin typeface="Calibri"/>
              </a:rPr>
              <a:t>Davide Matteo </a:t>
            </a:r>
            <a:r>
              <a:rPr lang="it-IT" sz="1400" b="1" dirty="0" err="1">
                <a:solidFill>
                  <a:schemeClr val="tx2"/>
                </a:solidFill>
                <a:latin typeface="Calibri"/>
              </a:rPr>
              <a:t>Pettenella</a:t>
            </a:r>
            <a:r>
              <a:rPr lang="it-IT" sz="1400" dirty="0">
                <a:solidFill>
                  <a:schemeClr val="tx2"/>
                </a:solidFill>
                <a:latin typeface="Calibri"/>
              </a:rPr>
              <a:t>, (Università degli Studi di Padova), </a:t>
            </a:r>
            <a:r>
              <a:rPr lang="it-IT" sz="1400" i="1" dirty="0">
                <a:solidFill>
                  <a:schemeClr val="tx2"/>
                </a:solidFill>
                <a:latin typeface="Calibri"/>
              </a:rPr>
              <a:t>Strategia per il rafforzamento del sistema foresta-legno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chemeClr val="tx2"/>
                </a:solidFill>
                <a:latin typeface="Calibri"/>
              </a:rPr>
              <a:t>Raoul Romano, </a:t>
            </a:r>
            <a:r>
              <a:rPr lang="it-IT" sz="1400" dirty="0">
                <a:solidFill>
                  <a:schemeClr val="tx2"/>
                </a:solidFill>
                <a:latin typeface="Calibri"/>
              </a:rPr>
              <a:t>(MASAF),</a:t>
            </a:r>
            <a:r>
              <a:rPr lang="it-IT" sz="1400" b="1" dirty="0">
                <a:solidFill>
                  <a:schemeClr val="tx2"/>
                </a:solidFill>
                <a:latin typeface="Calibri"/>
              </a:rPr>
              <a:t> </a:t>
            </a:r>
            <a:r>
              <a:rPr lang="it-IT" sz="1400" i="1" dirty="0">
                <a:solidFill>
                  <a:schemeClr val="tx2"/>
                </a:solidFill>
                <a:latin typeface="Calibri"/>
              </a:rPr>
              <a:t>Il SINFOR e il settore forestale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chemeClr val="tx2"/>
                </a:solidFill>
                <a:latin typeface="Calibri"/>
              </a:rPr>
              <a:t>Alessandra Stefani, </a:t>
            </a:r>
            <a:r>
              <a:rPr lang="it-IT" sz="1400" dirty="0">
                <a:solidFill>
                  <a:schemeClr val="tx2"/>
                </a:solidFill>
                <a:latin typeface="Calibri"/>
              </a:rPr>
              <a:t>(MASAF), </a:t>
            </a:r>
            <a:r>
              <a:rPr lang="it-IT" sz="1400" i="1" dirty="0">
                <a:solidFill>
                  <a:schemeClr val="tx2"/>
                </a:solidFill>
                <a:latin typeface="Calibri"/>
              </a:rPr>
              <a:t>Conclusioni</a:t>
            </a:r>
            <a:r>
              <a:rPr lang="it-IT" sz="1400" dirty="0">
                <a:solidFill>
                  <a:schemeClr val="tx2"/>
                </a:solidFill>
                <a:latin typeface="Calibri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i="1" dirty="0">
              <a:solidFill>
                <a:schemeClr val="tx2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i="1" dirty="0">
              <a:solidFill>
                <a:schemeClr val="tx2"/>
              </a:solidFill>
              <a:latin typeface="Calibri"/>
            </a:endParaRPr>
          </a:p>
          <a:p>
            <a:endParaRPr lang="it-IT" sz="1300" b="1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28" name="Picture 4" descr="Masaf - Logotipo del Ministero">
            <a:extLst>
              <a:ext uri="{FF2B5EF4-FFF2-40B4-BE49-F238E27FC236}">
                <a16:creationId xmlns:a16="http://schemas.microsoft.com/office/drawing/2014/main" id="{DEC449F7-31ED-3801-3C76-5EB9BBEA5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89" y="195500"/>
            <a:ext cx="1367737" cy="923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 descr="Immagine che contiene Elementi grafici, Carattere, schermata, grafica&#10;&#10;Descrizione generata automaticamente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9241" y="545842"/>
            <a:ext cx="1846239" cy="388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6590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161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Cambria</vt:lpstr>
      <vt:lpstr>Times New Roman</vt:lpstr>
      <vt:lpstr>1_Tema di Office</vt:lpstr>
      <vt:lpstr>Presentazione standard di PowerPoint</vt:lpstr>
    </vt:vector>
  </TitlesOfParts>
  <Company>Costa Crociere S.p.A.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Caterina Iannuccilli</cp:lastModifiedBy>
  <cp:revision>94</cp:revision>
  <cp:lastPrinted>2024-05-28T07:42:53Z</cp:lastPrinted>
  <dcterms:created xsi:type="dcterms:W3CDTF">2017-10-17T08:06:12Z</dcterms:created>
  <dcterms:modified xsi:type="dcterms:W3CDTF">2024-05-28T07:46:54Z</dcterms:modified>
</cp:coreProperties>
</file>