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498" r:id="rId5"/>
    <p:sldId id="310" r:id="rId6"/>
    <p:sldId id="496" r:id="rId7"/>
    <p:sldId id="317" r:id="rId8"/>
    <p:sldId id="313" r:id="rId9"/>
    <p:sldId id="304" r:id="rId10"/>
    <p:sldId id="322" r:id="rId11"/>
    <p:sldId id="319" r:id="rId12"/>
    <p:sldId id="493" r:id="rId1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D65"/>
    <a:srgbClr val="ACD8C0"/>
    <a:srgbClr val="070092"/>
    <a:srgbClr val="002060"/>
    <a:srgbClr val="99D9EA"/>
    <a:srgbClr val="E3F1EA"/>
    <a:srgbClr val="FFFFCC"/>
    <a:srgbClr val="8064A2"/>
    <a:srgbClr val="C6E4D4"/>
    <a:srgbClr val="EA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19" autoAdjust="0"/>
    <p:restoredTop sz="96395" autoAdjust="0"/>
  </p:normalViewPr>
  <p:slideViewPr>
    <p:cSldViewPr>
      <p:cViewPr varScale="1">
        <p:scale>
          <a:sx n="106" d="100"/>
          <a:sy n="106" d="100"/>
        </p:scale>
        <p:origin x="12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5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C4ED8-7AB5-4BC4-8CCD-8E425C1DF3AE}" type="datetimeFigureOut">
              <a:rPr lang="it-IT" smtClean="0"/>
              <a:t>24/09/2020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18F6-C85E-4E65-9751-6545065C1C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30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8067-D4FE-4DC3-B917-F9CBD5A1731C}" type="datetime1">
              <a:rPr lang="it-IT" smtClean="0"/>
              <a:t>24/09/2020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332F-114E-400E-A7B6-A6FCCB43012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 descr="Risultati immagini per PROGETTO ULTRANET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2" t="1543" r="53162" b="68727"/>
          <a:stretch/>
        </p:blipFill>
        <p:spPr bwMode="auto">
          <a:xfrm>
            <a:off x="0" y="28093"/>
            <a:ext cx="672889" cy="4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1A8C40B7-7876-4DB6-9863-0DC8A022B173" descr="71E551F6-2ABF-4371-8381-069662B25D6C">
            <a:extLst>
              <a:ext uri="{FF2B5EF4-FFF2-40B4-BE49-F238E27FC236}">
                <a16:creationId xmlns:a16="http://schemas.microsoft.com/office/drawing/2014/main" id="{B5E42D42-3998-4FE2-83D6-22D4B70B3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79" y="6210680"/>
            <a:ext cx="8020169" cy="56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 userDrawn="1"/>
        </p:nvSpPr>
        <p:spPr>
          <a:xfrm>
            <a:off x="8686800" y="6356350"/>
            <a:ext cx="421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108746C-E66E-47E3-BA3C-642248FCDCC9}" type="slidenum">
              <a:rPr lang="it-IT" sz="1200" smtClean="0">
                <a:solidFill>
                  <a:srgbClr val="002060"/>
                </a:solidFill>
              </a:rPr>
              <a:t>‹N›</a:t>
            </a:fld>
            <a:endParaRPr lang="it-IT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4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BA49-68DD-471A-BB2E-5882231EDA7B}" type="datetime1">
              <a:rPr lang="it-IT" smtClean="0"/>
              <a:t>24/09/2020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332F-114E-400E-A7B6-A6FCCB430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857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ltranet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759258" y="274638"/>
            <a:ext cx="3927542" cy="338554"/>
          </a:xfrm>
          <a:prstGeom prst="rect">
            <a:avLst/>
          </a:prstGeom>
          <a:ln w="0">
            <a:noFill/>
          </a:ln>
        </p:spPr>
        <p:txBody>
          <a:bodyPr vert="horz">
            <a:spAutoFit/>
          </a:bodyPr>
          <a:lstStyle>
            <a:lvl1pPr algn="r">
              <a:defRPr sz="1600" baseline="0">
                <a:solidFill>
                  <a:srgbClr val="9AC59F"/>
                </a:solidFill>
                <a:latin typeface="Andale Mono"/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7" name="1A8C40B7-7876-4DB6-9863-0DC8A022B173" descr="71E551F6-2ABF-4371-8381-069662B25D6C">
            <a:extLst>
              <a:ext uri="{FF2B5EF4-FFF2-40B4-BE49-F238E27FC236}">
                <a16:creationId xmlns:a16="http://schemas.microsoft.com/office/drawing/2014/main" id="{B5E42D42-3998-4FE2-83D6-22D4B70B3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79" y="6210680"/>
            <a:ext cx="8020169" cy="56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 userDrawn="1"/>
        </p:nvSpPr>
        <p:spPr>
          <a:xfrm>
            <a:off x="8686800" y="6356350"/>
            <a:ext cx="421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108746C-E66E-47E3-BA3C-642248FCDCC9}" type="slidenum">
              <a:rPr lang="it-IT" sz="1200" smtClean="0">
                <a:solidFill>
                  <a:srgbClr val="002060"/>
                </a:solidFill>
              </a:rPr>
              <a:t>‹N›</a:t>
            </a:fld>
            <a:endParaRPr lang="it-IT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55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DA41-C3AD-44A2-A53F-72C4CE8EB27C}" type="datetime1">
              <a:rPr lang="it-IT" smtClean="0"/>
              <a:t>24/09/2020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332F-114E-400E-A7B6-A6FCCB43012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1A8C40B7-7876-4DB6-9863-0DC8A022B173" descr="71E551F6-2ABF-4371-8381-069662B25D6C">
            <a:extLst>
              <a:ext uri="{FF2B5EF4-FFF2-40B4-BE49-F238E27FC236}">
                <a16:creationId xmlns:a16="http://schemas.microsoft.com/office/drawing/2014/main" id="{B5E42D42-3998-4FE2-83D6-22D4B70B3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79" y="6210680"/>
            <a:ext cx="8020169" cy="56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 userDrawn="1"/>
        </p:nvSpPr>
        <p:spPr>
          <a:xfrm>
            <a:off x="8686800" y="6356350"/>
            <a:ext cx="421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108746C-E66E-47E3-BA3C-642248FCDCC9}" type="slidenum">
              <a:rPr lang="it-IT" sz="1200" smtClean="0">
                <a:solidFill>
                  <a:srgbClr val="002060"/>
                </a:solidFill>
              </a:rPr>
              <a:t>‹N›</a:t>
            </a:fld>
            <a:endParaRPr lang="it-IT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8B5-8049-4A74-B4C2-2C488A59CCBB}" type="datetime1">
              <a:rPr lang="it-IT" smtClean="0"/>
              <a:t>24/09/2020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332F-114E-400E-A7B6-A6FCCB43012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1A8C40B7-7876-4DB6-9863-0DC8A022B173" descr="71E551F6-2ABF-4371-8381-069662B25D6C">
            <a:extLst>
              <a:ext uri="{FF2B5EF4-FFF2-40B4-BE49-F238E27FC236}">
                <a16:creationId xmlns:a16="http://schemas.microsoft.com/office/drawing/2014/main" id="{BEA3A619-1E80-4E6D-9910-C252555A19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13" y="6001424"/>
            <a:ext cx="8095323" cy="57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328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8D3E-AE9E-4E53-9C42-F258A973579B}" type="datetime1">
              <a:rPr lang="it-IT" smtClean="0"/>
              <a:t>24/09/2020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332F-114E-400E-A7B6-A6FCCB43012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1A8C40B7-7876-4DB6-9863-0DC8A022B173" descr="71E551F6-2ABF-4371-8381-069662B25D6C">
            <a:extLst>
              <a:ext uri="{FF2B5EF4-FFF2-40B4-BE49-F238E27FC236}">
                <a16:creationId xmlns:a16="http://schemas.microsoft.com/office/drawing/2014/main" id="{08CA76ED-35D1-461E-9821-E67228B537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13" y="6001424"/>
            <a:ext cx="8095323" cy="57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257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5F76-72B8-49CF-8991-05DEA4D940F8}" type="datetime1">
              <a:rPr lang="it-IT" smtClean="0"/>
              <a:t>24/09/2020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332F-114E-400E-A7B6-A6FCCB43012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1A8C40B7-7876-4DB6-9863-0DC8A022B173" descr="71E551F6-2ABF-4371-8381-069662B25D6C">
            <a:extLst>
              <a:ext uri="{FF2B5EF4-FFF2-40B4-BE49-F238E27FC236}">
                <a16:creationId xmlns:a16="http://schemas.microsoft.com/office/drawing/2014/main" id="{9A81026A-6050-4E93-A4C9-E56B785FD0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13" y="6001424"/>
            <a:ext cx="8095323" cy="57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202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9091-A7EC-48A8-9C77-B521D72E6AAF}" type="datetime1">
              <a:rPr lang="it-IT" smtClean="0"/>
              <a:t>24/09/2020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332F-114E-400E-A7B6-A6FCCB43012B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1A8C40B7-7876-4DB6-9863-0DC8A022B173" descr="71E551F6-2ABF-4371-8381-069662B25D6C">
            <a:extLst>
              <a:ext uri="{FF2B5EF4-FFF2-40B4-BE49-F238E27FC236}">
                <a16:creationId xmlns:a16="http://schemas.microsoft.com/office/drawing/2014/main" id="{0B2EDD45-AA58-42EF-9F07-B1F9CC12AC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13" y="6001424"/>
            <a:ext cx="8095323" cy="57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0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3F3A-8C2F-4306-AB08-3F4C0A094B68}" type="datetime1">
              <a:rPr lang="it-IT" smtClean="0"/>
              <a:t>24/09/2020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332F-114E-400E-A7B6-A6FCCB43012B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1A8C40B7-7876-4DB6-9863-0DC8A022B173" descr="71E551F6-2ABF-4371-8381-069662B25D6C">
            <a:extLst>
              <a:ext uri="{FF2B5EF4-FFF2-40B4-BE49-F238E27FC236}">
                <a16:creationId xmlns:a16="http://schemas.microsoft.com/office/drawing/2014/main" id="{F1D4DBAA-BAA9-4CA9-A8A1-936248089A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13" y="6001424"/>
            <a:ext cx="8095323" cy="57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80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19E8-022D-46A8-BF98-AF4DE3718181}" type="datetime1">
              <a:rPr lang="it-IT" smtClean="0"/>
              <a:t>24/09/2020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332F-114E-400E-A7B6-A6FCCB43012B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1A8C40B7-7876-4DB6-9863-0DC8A022B173" descr="71E551F6-2ABF-4371-8381-069662B25D6C">
            <a:extLst>
              <a:ext uri="{FF2B5EF4-FFF2-40B4-BE49-F238E27FC236}">
                <a16:creationId xmlns:a16="http://schemas.microsoft.com/office/drawing/2014/main" id="{F079D4B1-84F6-49DA-B827-973EC218F0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13" y="6001424"/>
            <a:ext cx="8095323" cy="57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14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89B-AC65-4F19-95D0-A8F6BD5F4E1D}" type="datetime1">
              <a:rPr lang="it-IT" smtClean="0"/>
              <a:t>24/09/2020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332F-114E-400E-A7B6-A6FCCB430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64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86DE-0C1A-4C89-B5CC-3917EDD7E732}" type="datetime1">
              <a:rPr lang="it-IT" smtClean="0"/>
              <a:t>24/09/2020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2332F-114E-400E-A7B6-A6FCCB430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94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4C1BB-9856-4ABC-956A-7D457EA710DD}" type="datetime1">
              <a:rPr lang="it-IT" smtClean="0"/>
              <a:t>24/09/2020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2332F-114E-400E-A7B6-A6FCCB4301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99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8" y="332656"/>
            <a:ext cx="4789672" cy="302433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B5C550-5C64-438E-9A00-3F4D12FF3B72}"/>
              </a:ext>
            </a:extLst>
          </p:cNvPr>
          <p:cNvSpPr txBox="1"/>
          <p:nvPr/>
        </p:nvSpPr>
        <p:spPr>
          <a:xfrm>
            <a:off x="1688023" y="1916832"/>
            <a:ext cx="7455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>
                <a:solidFill>
                  <a:srgbClr val="9AC5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e Mono"/>
                <a:cs typeface="Arial"/>
              </a:rPr>
              <a:t>ULTRANET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B958C2C-F86C-4742-A57A-5BBE94339B95}"/>
              </a:ext>
            </a:extLst>
          </p:cNvPr>
          <p:cNvSpPr/>
          <p:nvPr/>
        </p:nvSpPr>
        <p:spPr>
          <a:xfrm>
            <a:off x="1775229" y="429309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Andale Mono"/>
                <a:cs typeface="Arial"/>
              </a:rPr>
              <a:t>Roma, 22 gennaio 2020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45467" y="3168263"/>
            <a:ext cx="5679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2060"/>
                </a:solidFill>
                <a:latin typeface="Andale Mono"/>
                <a:cs typeface="Arial"/>
              </a:rPr>
              <a:t>La banda ultralarga per l’economia digitale: </a:t>
            </a:r>
          </a:p>
          <a:p>
            <a:r>
              <a:rPr lang="it-IT" sz="2000" dirty="0">
                <a:solidFill>
                  <a:srgbClr val="002060"/>
                </a:solidFill>
                <a:latin typeface="Andale Mono"/>
                <a:cs typeface="Arial"/>
              </a:rPr>
              <a:t>i principali risultati del progetto</a:t>
            </a:r>
          </a:p>
        </p:txBody>
      </p:sp>
    </p:spTree>
    <p:extLst>
      <p:ext uri="{BB962C8B-B14F-4D97-AF65-F5344CB8AC3E}">
        <p14:creationId xmlns:p14="http://schemas.microsoft.com/office/powerpoint/2010/main" val="202316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455249" y="692695"/>
            <a:ext cx="6344189" cy="5479239"/>
            <a:chOff x="957039" y="1119860"/>
            <a:chExt cx="5024919" cy="4339835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1677" y="1119860"/>
              <a:ext cx="4890281" cy="2404791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8181" y="3595197"/>
              <a:ext cx="4809945" cy="1864498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957039" y="1186620"/>
              <a:ext cx="115976" cy="3991869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668735" y="117535"/>
            <a:ext cx="836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1E1D65"/>
                </a:solidFill>
                <a:latin typeface="Arial"/>
                <a:cs typeface="Arial"/>
              </a:defRPr>
            </a:lvl1pPr>
          </a:lstStyle>
          <a:p>
            <a:r>
              <a:rPr lang="it-IT" sz="2000" dirty="0"/>
              <a:t>ARTICOLAZIONE DELLE ATTIVITÀ</a:t>
            </a:r>
          </a:p>
        </p:txBody>
      </p:sp>
    </p:spTree>
    <p:extLst>
      <p:ext uri="{BB962C8B-B14F-4D97-AF65-F5344CB8AC3E}">
        <p14:creationId xmlns:p14="http://schemas.microsoft.com/office/powerpoint/2010/main" val="155380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/>
          <p:cNvGrpSpPr/>
          <p:nvPr/>
        </p:nvGrpSpPr>
        <p:grpSpPr>
          <a:xfrm>
            <a:off x="1251392" y="620688"/>
            <a:ext cx="1247896" cy="1256146"/>
            <a:chOff x="839620" y="908720"/>
            <a:chExt cx="1372686" cy="1381761"/>
          </a:xfrm>
        </p:grpSpPr>
        <p:sp>
          <p:nvSpPr>
            <p:cNvPr id="16" name="Ovale 15"/>
            <p:cNvSpPr/>
            <p:nvPr/>
          </p:nvSpPr>
          <p:spPr>
            <a:xfrm>
              <a:off x="839620" y="917795"/>
              <a:ext cx="1372686" cy="1372686"/>
            </a:xfrm>
            <a:prstGeom prst="ellipse">
              <a:avLst/>
            </a:prstGeom>
            <a:noFill/>
            <a:ln>
              <a:solidFill>
                <a:srgbClr val="0700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910980" y="908720"/>
              <a:ext cx="1247896" cy="1247896"/>
            </a:xfrm>
            <a:prstGeom prst="ellipse">
              <a:avLst/>
            </a:prstGeom>
            <a:solidFill>
              <a:srgbClr val="ACD8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3947777" y="620688"/>
            <a:ext cx="1247896" cy="1256146"/>
            <a:chOff x="839620" y="908720"/>
            <a:chExt cx="1372686" cy="1381761"/>
          </a:xfrm>
        </p:grpSpPr>
        <p:sp>
          <p:nvSpPr>
            <p:cNvPr id="22" name="Ovale 21"/>
            <p:cNvSpPr/>
            <p:nvPr/>
          </p:nvSpPr>
          <p:spPr>
            <a:xfrm>
              <a:off x="839620" y="917795"/>
              <a:ext cx="1372686" cy="1372686"/>
            </a:xfrm>
            <a:prstGeom prst="ellipse">
              <a:avLst/>
            </a:prstGeom>
            <a:noFill/>
            <a:ln>
              <a:solidFill>
                <a:srgbClr val="0700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>
              <a:off x="910980" y="908720"/>
              <a:ext cx="1247896" cy="1247896"/>
            </a:xfrm>
            <a:prstGeom prst="ellipse">
              <a:avLst/>
            </a:prstGeom>
            <a:solidFill>
              <a:srgbClr val="ACD8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6797756" y="646019"/>
            <a:ext cx="1247896" cy="1256146"/>
            <a:chOff x="839620" y="908720"/>
            <a:chExt cx="1372686" cy="1381761"/>
          </a:xfrm>
        </p:grpSpPr>
        <p:sp>
          <p:nvSpPr>
            <p:cNvPr id="25" name="Ovale 24"/>
            <p:cNvSpPr/>
            <p:nvPr/>
          </p:nvSpPr>
          <p:spPr>
            <a:xfrm>
              <a:off x="839620" y="917795"/>
              <a:ext cx="1372686" cy="1372686"/>
            </a:xfrm>
            <a:prstGeom prst="ellipse">
              <a:avLst/>
            </a:prstGeom>
            <a:noFill/>
            <a:ln>
              <a:solidFill>
                <a:srgbClr val="0700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910980" y="908720"/>
              <a:ext cx="1247896" cy="1247896"/>
            </a:xfrm>
            <a:prstGeom prst="ellipse">
              <a:avLst/>
            </a:prstGeom>
            <a:solidFill>
              <a:srgbClr val="ACD8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649339" y="148570"/>
            <a:ext cx="836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1E1D65"/>
                </a:solidFill>
                <a:latin typeface="Arial"/>
                <a:cs typeface="Arial"/>
              </a:defRPr>
            </a:lvl1pPr>
          </a:lstStyle>
          <a:p>
            <a:r>
              <a:rPr lang="it-IT" sz="2000" dirty="0"/>
              <a:t>LE FASI DEL PROGETTO</a:t>
            </a:r>
          </a:p>
        </p:txBody>
      </p:sp>
      <p:sp>
        <p:nvSpPr>
          <p:cNvPr id="3" name="Rettangolo 2"/>
          <p:cNvSpPr/>
          <p:nvPr/>
        </p:nvSpPr>
        <p:spPr>
          <a:xfrm>
            <a:off x="315604" y="1911637"/>
            <a:ext cx="3096344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it-IT" sz="1600" b="1" cap="small" dirty="0">
                <a:solidFill>
                  <a:srgbClr val="002060"/>
                </a:solidFill>
              </a:rPr>
              <a:t>DIFFUSIONE DELLA CULTURA DIGITALE E RAFFORZAMENTO </a:t>
            </a:r>
          </a:p>
          <a:p>
            <a:pPr algn="ctr">
              <a:lnSpc>
                <a:spcPts val="1900"/>
              </a:lnSpc>
            </a:pPr>
            <a:r>
              <a:rPr lang="it-IT" sz="1600" b="1" cap="small" dirty="0">
                <a:solidFill>
                  <a:srgbClr val="002060"/>
                </a:solidFill>
              </a:rPr>
              <a:t>DELLA CAPACITÀ </a:t>
            </a:r>
          </a:p>
          <a:p>
            <a:pPr algn="ctr">
              <a:lnSpc>
                <a:spcPts val="1900"/>
              </a:lnSpc>
            </a:pPr>
            <a:r>
              <a:rPr lang="it-IT" sz="1600" b="1" cap="small" dirty="0">
                <a:solidFill>
                  <a:srgbClr val="002060"/>
                </a:solidFill>
              </a:rPr>
              <a:t>DI INNOVAZIONE DELLE PA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21708" y="2982431"/>
            <a:ext cx="2808313" cy="2413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1700"/>
              </a:lnSpc>
            </a:pPr>
            <a:r>
              <a:rPr lang="it-IT" sz="1600" dirty="0">
                <a:solidFill>
                  <a:srgbClr val="002060"/>
                </a:solidFill>
              </a:rPr>
              <a:t>Supporto al processo di infrastrutturazione della BUL </a:t>
            </a:r>
          </a:p>
          <a:p>
            <a:pPr marL="0" lvl="1" algn="ctr"/>
            <a:endParaRPr lang="it-IT" sz="1600" dirty="0">
              <a:solidFill>
                <a:srgbClr val="002060"/>
              </a:solidFill>
            </a:endParaRPr>
          </a:p>
          <a:p>
            <a:pPr marL="0" lvl="1" algn="ctr">
              <a:lnSpc>
                <a:spcPts val="1700"/>
              </a:lnSpc>
            </a:pPr>
            <a:r>
              <a:rPr lang="it-IT" sz="1600" dirty="0">
                <a:solidFill>
                  <a:srgbClr val="002060"/>
                </a:solidFill>
              </a:rPr>
              <a:t>Progettazione e realizzazione dei report comunali </a:t>
            </a:r>
          </a:p>
          <a:p>
            <a:pPr marL="0" lvl="1" algn="ctr">
              <a:lnSpc>
                <a:spcPts val="1700"/>
              </a:lnSpc>
            </a:pPr>
            <a:endParaRPr lang="it-IT" sz="1600" dirty="0">
              <a:solidFill>
                <a:srgbClr val="002060"/>
              </a:solidFill>
            </a:endParaRPr>
          </a:p>
          <a:p>
            <a:pPr marL="0" lvl="1" algn="ctr"/>
            <a:endParaRPr lang="it-IT" sz="1600" dirty="0">
              <a:solidFill>
                <a:srgbClr val="002060"/>
              </a:solidFill>
            </a:endParaRPr>
          </a:p>
          <a:p>
            <a:pPr marL="0" lvl="1" algn="ctr">
              <a:lnSpc>
                <a:spcPts val="1700"/>
              </a:lnSpc>
            </a:pPr>
            <a:r>
              <a:rPr lang="it-IT" sz="1600" dirty="0">
                <a:solidFill>
                  <a:srgbClr val="002060"/>
                </a:solidFill>
              </a:rPr>
              <a:t>Definizione di </a:t>
            </a:r>
            <a:r>
              <a:rPr lang="it-IT" sz="1600" b="1" dirty="0">
                <a:solidFill>
                  <a:srgbClr val="002060"/>
                </a:solidFill>
              </a:rPr>
              <a:t>due indicatori </a:t>
            </a:r>
            <a:r>
              <a:rPr lang="it-IT" sz="1600" dirty="0">
                <a:solidFill>
                  <a:srgbClr val="002060"/>
                </a:solidFill>
              </a:rPr>
              <a:t>sintetici di innovazione e competitività</a:t>
            </a:r>
          </a:p>
        </p:txBody>
      </p:sp>
      <p:sp>
        <p:nvSpPr>
          <p:cNvPr id="7" name="Rettangolo 6"/>
          <p:cNvSpPr/>
          <p:nvPr/>
        </p:nvSpPr>
        <p:spPr>
          <a:xfrm>
            <a:off x="3661838" y="1919336"/>
            <a:ext cx="1873975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it-IT" sz="1600" b="1" cap="small" dirty="0">
                <a:solidFill>
                  <a:srgbClr val="002060"/>
                </a:solidFill>
              </a:rPr>
              <a:t>MAPPATURA </a:t>
            </a:r>
          </a:p>
          <a:p>
            <a:pPr algn="ctr">
              <a:lnSpc>
                <a:spcPts val="1900"/>
              </a:lnSpc>
            </a:pPr>
            <a:r>
              <a:rPr lang="it-IT" sz="1600" b="1" cap="small" dirty="0">
                <a:solidFill>
                  <a:srgbClr val="002060"/>
                </a:solidFill>
              </a:rPr>
              <a:t>DEI DATI</a:t>
            </a:r>
          </a:p>
        </p:txBody>
      </p:sp>
      <p:sp>
        <p:nvSpPr>
          <p:cNvPr id="8" name="Rettangolo 7"/>
          <p:cNvSpPr/>
          <p:nvPr/>
        </p:nvSpPr>
        <p:spPr>
          <a:xfrm>
            <a:off x="6248411" y="1916832"/>
            <a:ext cx="2375381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it-IT" sz="1600" b="1" cap="small" dirty="0">
                <a:solidFill>
                  <a:srgbClr val="002060"/>
                </a:solidFill>
              </a:rPr>
              <a:t>AZIONI DI </a:t>
            </a:r>
          </a:p>
          <a:p>
            <a:pPr algn="ctr">
              <a:lnSpc>
                <a:spcPts val="1900"/>
              </a:lnSpc>
            </a:pPr>
            <a:r>
              <a:rPr lang="it-IT" sz="1600" b="1" cap="small" dirty="0">
                <a:solidFill>
                  <a:srgbClr val="002060"/>
                </a:solidFill>
              </a:rPr>
              <a:t>DIFFUSIONE TERRITORIALE</a:t>
            </a:r>
          </a:p>
        </p:txBody>
      </p:sp>
      <p:grpSp>
        <p:nvGrpSpPr>
          <p:cNvPr id="28" name="Gruppo 27"/>
          <p:cNvGrpSpPr/>
          <p:nvPr/>
        </p:nvGrpSpPr>
        <p:grpSpPr>
          <a:xfrm>
            <a:off x="482719" y="5445224"/>
            <a:ext cx="8187818" cy="406717"/>
            <a:chOff x="482719" y="4831626"/>
            <a:chExt cx="8187818" cy="406717"/>
          </a:xfrm>
        </p:grpSpPr>
        <p:sp>
          <p:nvSpPr>
            <p:cNvPr id="14" name="Parentesi quadra aperta 13"/>
            <p:cNvSpPr/>
            <p:nvPr/>
          </p:nvSpPr>
          <p:spPr>
            <a:xfrm rot="16200000">
              <a:off x="4373269" y="941076"/>
              <a:ext cx="406717" cy="8187818"/>
            </a:xfrm>
            <a:prstGeom prst="leftBracket">
              <a:avLst>
                <a:gd name="adj" fmla="val 91519"/>
              </a:avLst>
            </a:prstGeom>
            <a:ln w="28575" cap="rnd">
              <a:solidFill>
                <a:srgbClr val="0700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  <p:grpSp>
          <p:nvGrpSpPr>
            <p:cNvPr id="18" name="Gruppo 17"/>
            <p:cNvGrpSpPr/>
            <p:nvPr/>
          </p:nvGrpSpPr>
          <p:grpSpPr>
            <a:xfrm>
              <a:off x="656136" y="4890646"/>
              <a:ext cx="7848872" cy="347519"/>
              <a:chOff x="755576" y="4700843"/>
              <a:chExt cx="7848872" cy="347519"/>
            </a:xfrm>
          </p:grpSpPr>
          <p:sp>
            <p:nvSpPr>
              <p:cNvPr id="15" name="Rettangolo arrotondato 14"/>
              <p:cNvSpPr/>
              <p:nvPr/>
            </p:nvSpPr>
            <p:spPr>
              <a:xfrm>
                <a:off x="755576" y="4705918"/>
                <a:ext cx="7848872" cy="342444"/>
              </a:xfrm>
              <a:prstGeom prst="roundRect">
                <a:avLst>
                  <a:gd name="adj" fmla="val 50000"/>
                </a:avLst>
              </a:prstGeom>
              <a:solidFill>
                <a:srgbClr val="ACD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/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786968E3-6499-47D0-BD36-A3D233E4E929}"/>
                  </a:ext>
                </a:extLst>
              </p:cNvPr>
              <p:cNvSpPr txBox="1"/>
              <p:nvPr/>
            </p:nvSpPr>
            <p:spPr>
              <a:xfrm>
                <a:off x="1270642" y="4700843"/>
                <a:ext cx="696275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algn="ctr">
                  <a:lnSpc>
                    <a:spcPts val="1900"/>
                  </a:lnSpc>
                  <a:defRPr cap="small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it-IT" b="1" dirty="0"/>
                  <a:t>STRUMENTI E MATERIALI DI PROMOZIONE E COMUNICAZIONE</a:t>
                </a:r>
              </a:p>
            </p:txBody>
          </p:sp>
        </p:grpSp>
      </p:grpSp>
      <p:grpSp>
        <p:nvGrpSpPr>
          <p:cNvPr id="34" name="Gruppo 33"/>
          <p:cNvGrpSpPr/>
          <p:nvPr/>
        </p:nvGrpSpPr>
        <p:grpSpPr>
          <a:xfrm>
            <a:off x="580935" y="2983069"/>
            <a:ext cx="2705075" cy="2518638"/>
            <a:chOff x="632979" y="2766987"/>
            <a:chExt cx="2680129" cy="2518638"/>
          </a:xfrm>
        </p:grpSpPr>
        <p:sp>
          <p:nvSpPr>
            <p:cNvPr id="5" name="Rettangolo 4"/>
            <p:cNvSpPr/>
            <p:nvPr/>
          </p:nvSpPr>
          <p:spPr>
            <a:xfrm>
              <a:off x="632979" y="2766987"/>
              <a:ext cx="2680129" cy="2518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1700"/>
                </a:lnSpc>
              </a:pPr>
              <a:r>
                <a:rPr lang="it-IT" sz="1600" dirty="0">
                  <a:solidFill>
                    <a:srgbClr val="002060"/>
                  </a:solidFill>
                </a:rPr>
                <a:t>Adesione di </a:t>
              </a:r>
              <a:r>
                <a:rPr lang="it-IT" sz="1600" b="1" dirty="0">
                  <a:solidFill>
                    <a:srgbClr val="002060"/>
                  </a:solidFill>
                </a:rPr>
                <a:t>75 CCIAA </a:t>
              </a:r>
              <a:r>
                <a:rPr lang="it-IT" sz="1600" dirty="0">
                  <a:solidFill>
                    <a:srgbClr val="002060"/>
                  </a:solidFill>
                </a:rPr>
                <a:t>ed </a:t>
              </a:r>
              <a:r>
                <a:rPr lang="it-IT" sz="1600" b="1" dirty="0">
                  <a:solidFill>
                    <a:srgbClr val="002060"/>
                  </a:solidFill>
                </a:rPr>
                <a:t>1 Unione Regionale</a:t>
              </a:r>
            </a:p>
            <a:p>
              <a:pPr marL="0" lvl="1" algn="ctr"/>
              <a:endParaRPr lang="it-IT" sz="1600" dirty="0">
                <a:solidFill>
                  <a:srgbClr val="002060"/>
                </a:solidFill>
              </a:endParaRPr>
            </a:p>
            <a:p>
              <a:pPr marL="0" lvl="1" algn="ctr">
                <a:lnSpc>
                  <a:spcPts val="1700"/>
                </a:lnSpc>
              </a:pPr>
              <a:r>
                <a:rPr lang="it-IT" sz="1600" dirty="0">
                  <a:solidFill>
                    <a:srgbClr val="002060"/>
                  </a:solidFill>
                </a:rPr>
                <a:t>Individuazione e qualificazione dei </a:t>
              </a:r>
              <a:r>
                <a:rPr lang="it-IT" sz="1600" b="1" dirty="0">
                  <a:solidFill>
                    <a:srgbClr val="002060"/>
                  </a:solidFill>
                </a:rPr>
                <a:t>142 Pivot </a:t>
              </a:r>
              <a:r>
                <a:rPr lang="it-IT" sz="1600" dirty="0">
                  <a:solidFill>
                    <a:srgbClr val="002060"/>
                  </a:solidFill>
                </a:rPr>
                <a:t>territoriali camerali</a:t>
              </a:r>
            </a:p>
            <a:p>
              <a:pPr marL="0" lvl="1" algn="ctr"/>
              <a:endParaRPr lang="it-IT" sz="1050" dirty="0">
                <a:solidFill>
                  <a:srgbClr val="002060"/>
                </a:solidFill>
              </a:endParaRPr>
            </a:p>
            <a:p>
              <a:pPr marL="0" lvl="1" algn="ctr">
                <a:lnSpc>
                  <a:spcPts val="1700"/>
                </a:lnSpc>
              </a:pPr>
              <a:r>
                <a:rPr lang="it-IT" sz="1600" dirty="0">
                  <a:solidFill>
                    <a:srgbClr val="002060"/>
                  </a:solidFill>
                </a:rPr>
                <a:t>Formazione e sensibilizzazione: </a:t>
              </a:r>
              <a:r>
                <a:rPr lang="it-IT" sz="1600" b="1" dirty="0">
                  <a:solidFill>
                    <a:srgbClr val="002060"/>
                  </a:solidFill>
                </a:rPr>
                <a:t>10 moduli </a:t>
              </a:r>
              <a:r>
                <a:rPr lang="it-IT" sz="1600" dirty="0">
                  <a:solidFill>
                    <a:srgbClr val="002060"/>
                  </a:solidFill>
                </a:rPr>
                <a:t>formativi e </a:t>
              </a:r>
              <a:r>
                <a:rPr lang="it-IT" sz="1600" b="1" dirty="0">
                  <a:solidFill>
                    <a:srgbClr val="002060"/>
                  </a:solidFill>
                </a:rPr>
                <a:t>56 ore </a:t>
              </a:r>
              <a:r>
                <a:rPr lang="it-IT" sz="1600" dirty="0">
                  <a:solidFill>
                    <a:srgbClr val="002060"/>
                  </a:solidFill>
                </a:rPr>
                <a:t>di didattica, in modalità e-learning</a:t>
              </a:r>
            </a:p>
          </p:txBody>
        </p:sp>
        <p:cxnSp>
          <p:nvCxnSpPr>
            <p:cNvPr id="27" name="Connettore diritto 26"/>
            <p:cNvCxnSpPr/>
            <p:nvPr/>
          </p:nvCxnSpPr>
          <p:spPr>
            <a:xfrm>
              <a:off x="1045977" y="3361401"/>
              <a:ext cx="1825700" cy="0"/>
            </a:xfrm>
            <a:prstGeom prst="line">
              <a:avLst/>
            </a:prstGeom>
            <a:ln w="38100" cap="rnd">
              <a:solidFill>
                <a:srgbClr val="ACD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/>
            <p:cNvCxnSpPr/>
            <p:nvPr/>
          </p:nvCxnSpPr>
          <p:spPr>
            <a:xfrm>
              <a:off x="1045976" y="4221088"/>
              <a:ext cx="1825700" cy="0"/>
            </a:xfrm>
            <a:prstGeom prst="line">
              <a:avLst/>
            </a:prstGeom>
            <a:ln w="38100" cap="rnd">
              <a:solidFill>
                <a:srgbClr val="ACD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nettore diritto 29"/>
          <p:cNvCxnSpPr/>
          <p:nvPr/>
        </p:nvCxnSpPr>
        <p:spPr>
          <a:xfrm>
            <a:off x="3685976" y="3540152"/>
            <a:ext cx="1825700" cy="0"/>
          </a:xfrm>
          <a:prstGeom prst="line">
            <a:avLst/>
          </a:prstGeom>
          <a:ln w="38100" cap="rnd">
            <a:solidFill>
              <a:srgbClr val="ACD8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/>
          <p:cNvCxnSpPr/>
          <p:nvPr/>
        </p:nvCxnSpPr>
        <p:spPr>
          <a:xfrm>
            <a:off x="3676866" y="4437112"/>
            <a:ext cx="1825700" cy="0"/>
          </a:xfrm>
          <a:prstGeom prst="line">
            <a:avLst/>
          </a:prstGeom>
          <a:ln w="38100" cap="rnd">
            <a:solidFill>
              <a:srgbClr val="ACD8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o 34"/>
          <p:cNvGrpSpPr/>
          <p:nvPr/>
        </p:nvGrpSpPr>
        <p:grpSpPr>
          <a:xfrm>
            <a:off x="6420877" y="3124706"/>
            <a:ext cx="1932136" cy="2328843"/>
            <a:chOff x="6420877" y="2943333"/>
            <a:chExt cx="1932136" cy="2328843"/>
          </a:xfrm>
        </p:grpSpPr>
        <p:sp>
          <p:nvSpPr>
            <p:cNvPr id="9" name="Rettangolo 8"/>
            <p:cNvSpPr/>
            <p:nvPr/>
          </p:nvSpPr>
          <p:spPr>
            <a:xfrm>
              <a:off x="6420877" y="2943333"/>
              <a:ext cx="1932136" cy="2328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1700"/>
                </a:lnSpc>
              </a:pPr>
              <a:r>
                <a:rPr lang="it-IT" sz="1600" dirty="0">
                  <a:solidFill>
                    <a:srgbClr val="002060"/>
                  </a:solidFill>
                </a:rPr>
                <a:t>Eventi nazionali</a:t>
              </a:r>
            </a:p>
            <a:p>
              <a:pPr marL="0" lvl="1" algn="ctr">
                <a:lnSpc>
                  <a:spcPts val="1700"/>
                </a:lnSpc>
              </a:pPr>
              <a:endParaRPr lang="it-IT" sz="1600" dirty="0">
                <a:solidFill>
                  <a:srgbClr val="002060"/>
                </a:solidFill>
              </a:endParaRPr>
            </a:p>
            <a:p>
              <a:pPr marL="0" lvl="1" algn="ctr"/>
              <a:endParaRPr lang="it-IT" sz="1600" dirty="0">
                <a:solidFill>
                  <a:srgbClr val="002060"/>
                </a:solidFill>
              </a:endParaRPr>
            </a:p>
            <a:p>
              <a:pPr marL="0" lvl="1" algn="ctr">
                <a:lnSpc>
                  <a:spcPts val="1700"/>
                </a:lnSpc>
              </a:pPr>
              <a:r>
                <a:rPr lang="it-IT" sz="1600" dirty="0">
                  <a:solidFill>
                    <a:srgbClr val="002060"/>
                  </a:solidFill>
                </a:rPr>
                <a:t>Eventi territoriali</a:t>
              </a:r>
            </a:p>
            <a:p>
              <a:pPr marL="0" lvl="1" algn="ctr">
                <a:lnSpc>
                  <a:spcPts val="1700"/>
                </a:lnSpc>
              </a:pPr>
              <a:r>
                <a:rPr lang="it-IT" sz="1600" dirty="0">
                  <a:solidFill>
                    <a:srgbClr val="002060"/>
                  </a:solidFill>
                </a:rPr>
                <a:t>«</a:t>
              </a:r>
              <a:r>
                <a:rPr lang="it-IT" sz="1600" i="1" dirty="0" err="1">
                  <a:solidFill>
                    <a:srgbClr val="002060"/>
                  </a:solidFill>
                </a:rPr>
                <a:t>Ultranet@work</a:t>
              </a:r>
              <a:r>
                <a:rPr lang="it-IT" sz="1600" dirty="0">
                  <a:solidFill>
                    <a:srgbClr val="002060"/>
                  </a:solidFill>
                </a:rPr>
                <a:t>»</a:t>
              </a:r>
            </a:p>
            <a:p>
              <a:pPr marL="0" lvl="1" algn="ctr">
                <a:lnSpc>
                  <a:spcPts val="1700"/>
                </a:lnSpc>
              </a:pPr>
              <a:endParaRPr lang="it-IT" sz="1600" dirty="0">
                <a:solidFill>
                  <a:srgbClr val="002060"/>
                </a:solidFill>
              </a:endParaRPr>
            </a:p>
            <a:p>
              <a:pPr marL="0" lvl="1" algn="ctr"/>
              <a:endParaRPr lang="it-IT" sz="1600" dirty="0">
                <a:solidFill>
                  <a:srgbClr val="002060"/>
                </a:solidFill>
              </a:endParaRPr>
            </a:p>
            <a:p>
              <a:pPr marL="0" lvl="1" algn="ctr">
                <a:lnSpc>
                  <a:spcPts val="1700"/>
                </a:lnSpc>
              </a:pPr>
              <a:r>
                <a:rPr lang="it-IT" sz="1600" dirty="0">
                  <a:solidFill>
                    <a:srgbClr val="002060"/>
                  </a:solidFill>
                </a:rPr>
                <a:t>Bando BUL FACTOR. «</a:t>
              </a:r>
              <a:r>
                <a:rPr lang="it-IT" sz="1600" i="1" dirty="0">
                  <a:solidFill>
                    <a:srgbClr val="002060"/>
                  </a:solidFill>
                </a:rPr>
                <a:t>Banda </a:t>
              </a:r>
              <a:r>
                <a:rPr lang="it-IT" sz="1600" i="1" dirty="0" err="1">
                  <a:solidFill>
                    <a:srgbClr val="002060"/>
                  </a:solidFill>
                </a:rPr>
                <a:t>ultralarga</a:t>
              </a:r>
              <a:r>
                <a:rPr lang="it-IT" sz="1600" i="1" dirty="0">
                  <a:solidFill>
                    <a:srgbClr val="002060"/>
                  </a:solidFill>
                </a:rPr>
                <a:t>, largo al talento</a:t>
              </a:r>
              <a:r>
                <a:rPr lang="it-IT" sz="1600" dirty="0">
                  <a:solidFill>
                    <a:srgbClr val="002060"/>
                  </a:solidFill>
                </a:rPr>
                <a:t>»</a:t>
              </a:r>
            </a:p>
          </p:txBody>
        </p:sp>
        <p:cxnSp>
          <p:nvCxnSpPr>
            <p:cNvPr id="32" name="Connettore diritto 31"/>
            <p:cNvCxnSpPr/>
            <p:nvPr/>
          </p:nvCxnSpPr>
          <p:spPr>
            <a:xfrm>
              <a:off x="6483205" y="3317681"/>
              <a:ext cx="1825700" cy="0"/>
            </a:xfrm>
            <a:prstGeom prst="line">
              <a:avLst/>
            </a:prstGeom>
            <a:ln w="38100" cap="rnd">
              <a:solidFill>
                <a:srgbClr val="ACD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/>
            <p:cNvCxnSpPr/>
            <p:nvPr/>
          </p:nvCxnSpPr>
          <p:spPr>
            <a:xfrm>
              <a:off x="6474095" y="4214641"/>
              <a:ext cx="1825700" cy="0"/>
            </a:xfrm>
            <a:prstGeom prst="line">
              <a:avLst/>
            </a:prstGeom>
            <a:ln w="38100" cap="rnd">
              <a:solidFill>
                <a:srgbClr val="ACD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 descr="Immagine correlata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374" y1="48402" x2="11374" y2="48402"/>
                        <a14:foregroundMark x1="49289" y1="9132" x2="49289" y2="9132"/>
                        <a14:foregroundMark x1="22749" y1="89498" x2="22749" y2="89498"/>
                        <a14:foregroundMark x1="85782" y1="36073" x2="85782" y2="36073"/>
                        <a14:foregroundMark x1="81991" y1="81735" x2="81991" y2="81735"/>
                        <a14:backgroundMark x1="18957" y1="68950" x2="18957" y2="68950"/>
                        <a14:backgroundMark x1="61611" y1="78082" x2="61611" y2="78082"/>
                        <a14:backgroundMark x1="74882" y1="58447" x2="74882" y2="58447"/>
                        <a14:backgroundMark x1="70616" y1="17352" x2="70616" y2="17352"/>
                        <a14:backgroundMark x1="22275" y1="18265" x2="22275" y2="18265"/>
                        <a14:backgroundMark x1="13744" y1="10502" x2="27488" y2="22831"/>
                        <a14:backgroundMark x1="59242" y1="31507" x2="90521" y2="12329"/>
                        <a14:backgroundMark x1="89573" y1="60274" x2="99052" y2="81279"/>
                        <a14:backgroundMark x1="40284" y1="92694" x2="89573" y2="94977"/>
                        <a14:backgroundMark x1="54502" y1="78539" x2="51659" y2="86758"/>
                        <a14:backgroundMark x1="57820" y1="75799" x2="37915" y2="88584"/>
                        <a14:backgroundMark x1="41706" y1="77169" x2="53081" y2="89041"/>
                        <a14:backgroundMark x1="48341" y1="77169" x2="58768" y2="71233"/>
                        <a14:backgroundMark x1="72512" y1="61187" x2="89100" y2="58447"/>
                        <a14:backgroundMark x1="79621" y1="52968" x2="92891" y2="53425"/>
                        <a14:backgroundMark x1="77725" y1="55251" x2="92417" y2="73973"/>
                        <a14:backgroundMark x1="96209" y1="86301" x2="96682" y2="95434"/>
                        <a14:backgroundMark x1="3318" y1="97260" x2="43602" y2="99543"/>
                        <a14:backgroundMark x1="23697" y1="62100" x2="6635" y2="77169"/>
                        <a14:backgroundMark x1="9953" y1="22831" x2="28910" y2="32877"/>
                        <a14:backgroundMark x1="38389" y1="30594" x2="26540" y2="6393"/>
                        <a14:backgroundMark x1="66825" y1="28311" x2="78673" y2="8676"/>
                        <a14:backgroundMark x1="70616" y1="3653" x2="99526" y2="8676"/>
                        <a14:backgroundMark x1="60190" y1="24658" x2="99526" y2="22831"/>
                        <a14:backgroundMark x1="60664" y1="2740" x2="62085" y2="33333"/>
                        <a14:backgroundMark x1="60664" y1="37900" x2="77251" y2="27397"/>
                        <a14:backgroundMark x1="25592" y1="34247" x2="948" y2="24201"/>
                        <a14:backgroundMark x1="18957" y1="13699" x2="18483" y2="0"/>
                        <a14:backgroundMark x1="9005" y1="2740" x2="3791" y2="22374"/>
                        <a14:backgroundMark x1="14218" y1="36986" x2="14218" y2="36986"/>
                        <a14:backgroundMark x1="26066" y1="40183" x2="26066" y2="40183"/>
                        <a14:backgroundMark x1="35071" y1="36073" x2="35071" y2="36073"/>
                        <a14:backgroundMark x1="31280" y1="41096" x2="32701" y2="60274"/>
                        <a14:backgroundMark x1="27962" y1="67123" x2="27962" y2="67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03479" y="800320"/>
            <a:ext cx="777342" cy="80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magine correlata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51" y="764704"/>
            <a:ext cx="720697" cy="7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isultati immagini per diffusione territorial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2889" l="16444" r="92889">
                        <a14:foregroundMark x1="25333" y1="76444" x2="25333" y2="76444"/>
                        <a14:foregroundMark x1="47556" y1="80889" x2="47556" y2="80889"/>
                        <a14:foregroundMark x1="37333" y1="46222" x2="37333" y2="46222"/>
                        <a14:foregroundMark x1="68000" y1="16000" x2="68000" y2="16000"/>
                        <a14:foregroundMark x1="74667" y1="23111" x2="74667" y2="23111"/>
                        <a14:foregroundMark x1="79556" y1="31556" x2="79556" y2="31556"/>
                        <a14:foregroundMark x1="36000" y1="60444" x2="36000" y2="60444"/>
                        <a14:foregroundMark x1="37778" y1="63556" x2="49778" y2="51556"/>
                        <a14:foregroundMark x1="36889" y1="59556" x2="42222" y2="52444"/>
                        <a14:foregroundMark x1="63111" y1="23556" x2="63111" y2="23556"/>
                        <a14:foregroundMark x1="66222" y1="30667" x2="66222" y2="30667"/>
                        <a14:foregroundMark x1="73333" y1="35556" x2="73333" y2="35556"/>
                        <a14:foregroundMark x1="86222" y1="30222" x2="86222" y2="30222"/>
                        <a14:foregroundMark x1="78667" y1="18222" x2="78667" y2="18222"/>
                        <a14:foregroundMark x1="87111" y1="28889" x2="87111" y2="28889"/>
                        <a14:foregroundMark x1="68444" y1="12889" x2="68444" y2="12889"/>
                        <a14:foregroundMark x1="20889" y1="72444" x2="20889" y2="72444"/>
                        <a14:foregroundMark x1="45778" y1="44889" x2="45778" y2="44889"/>
                        <a14:foregroundMark x1="45333" y1="76889" x2="45333" y2="76889"/>
                        <a14:foregroundMark x1="29778" y1="60889" x2="29778" y2="60889"/>
                        <a14:foregroundMark x1="38222" y1="67111" x2="52889" y2="54667"/>
                        <a14:foregroundMark x1="43556" y1="36444" x2="58222" y2="50667"/>
                        <a14:foregroundMark x1="50667" y1="81778" x2="50667" y2="81778"/>
                        <a14:backgroundMark x1="54667" y1="9778" x2="2222" y2="56889"/>
                        <a14:backgroundMark x1="90222" y1="59111" x2="54667" y2="86667"/>
                        <a14:backgroundMark x1="15111" y1="60000" x2="29333" y2="7111"/>
                        <a14:backgroundMark x1="89778" y1="20000" x2="73333" y2="3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80" y="723590"/>
            <a:ext cx="908895" cy="90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4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/>
          <p:cNvSpPr txBox="1"/>
          <p:nvPr/>
        </p:nvSpPr>
        <p:spPr>
          <a:xfrm>
            <a:off x="675579" y="75109"/>
            <a:ext cx="7496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rgbClr val="1E1D65"/>
                </a:solidFill>
                <a:latin typeface="Arial"/>
                <a:cs typeface="Arial"/>
              </a:defRPr>
            </a:lvl1pPr>
          </a:lstStyle>
          <a:p>
            <a:r>
              <a:rPr lang="it-IT" sz="2000" b="0" dirty="0"/>
              <a:t>SUPPORTO NEL PROCESSO DI INFRASTRUTTURAZIONE</a:t>
            </a:r>
            <a:r>
              <a:rPr lang="it-IT" sz="2000" dirty="0"/>
              <a:t>: ARRICCHIMENTO GEO DATABASE INFRATEL</a:t>
            </a:r>
          </a:p>
        </p:txBody>
      </p:sp>
      <p:pic>
        <p:nvPicPr>
          <p:cNvPr id="6" name="Picture 2" descr="Risultati immagini per PROGETTO ULTRA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2" t="1543" r="53162" b="68727"/>
          <a:stretch/>
        </p:blipFill>
        <p:spPr bwMode="auto">
          <a:xfrm>
            <a:off x="2690" y="5106"/>
            <a:ext cx="672889" cy="4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1520" y="1034733"/>
            <a:ext cx="84249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400" b="1">
                <a:solidFill>
                  <a:srgbClr val="1E1D65"/>
                </a:solidFill>
                <a:latin typeface="Arial"/>
                <a:cs typeface="Arial"/>
              </a:defRPr>
            </a:lvl1pPr>
          </a:lstStyle>
          <a:p>
            <a:r>
              <a:rPr lang="it-IT" b="0" dirty="0"/>
              <a:t>QUALIFICAZIONE DELLA BANCA DATI GEOGRAFICA DI INFRATEL per una pianificazione e una progettazione più efficace e mirata dei propri cantieri per la posa della Banda Ultra Larga.</a:t>
            </a:r>
          </a:p>
        </p:txBody>
      </p:sp>
      <p:sp>
        <p:nvSpPr>
          <p:cNvPr id="8" name="Rettangolo 7"/>
          <p:cNvSpPr/>
          <p:nvPr/>
        </p:nvSpPr>
        <p:spPr>
          <a:xfrm>
            <a:off x="323528" y="2910423"/>
            <a:ext cx="8424936" cy="2246769"/>
          </a:xfrm>
          <a:prstGeom prst="rect">
            <a:avLst/>
          </a:prstGeom>
          <a:ln>
            <a:solidFill>
              <a:srgbClr val="07009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rgbClr val="1E1D65"/>
                </a:solidFill>
                <a:latin typeface="Arial"/>
                <a:cs typeface="Arial"/>
              </a:rPr>
              <a:t>Per ogni localizzazione individuata sono state fornite a INFRATEL le seguenti informazioni:</a:t>
            </a:r>
          </a:p>
          <a:p>
            <a:pPr marL="285750" indent="-285750" algn="just">
              <a:buFont typeface="AbcKids" panose="00000400000000000000" pitchFamily="2" charset="0"/>
              <a:buChar char="X"/>
            </a:pPr>
            <a:endParaRPr lang="it-IT" sz="1400" dirty="0">
              <a:solidFill>
                <a:srgbClr val="1E1D65"/>
              </a:solidFill>
              <a:latin typeface="Arial"/>
              <a:cs typeface="Arial"/>
            </a:endParaRPr>
          </a:p>
          <a:p>
            <a:pPr marL="1365250" indent="-285750" algn="just">
              <a:buFont typeface="Wingdings" panose="05000000000000000000" pitchFamily="2" charset="2"/>
              <a:buChar char="ü"/>
            </a:pPr>
            <a:r>
              <a:rPr lang="it-IT" sz="1400" b="1" dirty="0">
                <a:solidFill>
                  <a:srgbClr val="1E1D65"/>
                </a:solidFill>
                <a:latin typeface="Arial"/>
                <a:cs typeface="Arial"/>
              </a:rPr>
              <a:t>CCIAA di appartenenza</a:t>
            </a:r>
          </a:p>
          <a:p>
            <a:pPr marL="1365250" indent="-285750" algn="just">
              <a:buFont typeface="Wingdings" panose="05000000000000000000" pitchFamily="2" charset="2"/>
              <a:buChar char="ü"/>
            </a:pPr>
            <a:r>
              <a:rPr lang="it-IT" sz="1400" b="1" dirty="0">
                <a:solidFill>
                  <a:srgbClr val="1E1D65"/>
                </a:solidFill>
                <a:latin typeface="Arial"/>
                <a:cs typeface="Arial"/>
              </a:rPr>
              <a:t>N.ro REA</a:t>
            </a:r>
          </a:p>
          <a:p>
            <a:pPr marL="1365250" indent="-285750" algn="just">
              <a:buFont typeface="Wingdings" panose="05000000000000000000" pitchFamily="2" charset="2"/>
              <a:buChar char="ü"/>
            </a:pPr>
            <a:r>
              <a:rPr lang="it-IT" sz="1400" b="1" dirty="0">
                <a:solidFill>
                  <a:srgbClr val="1E1D65"/>
                </a:solidFill>
                <a:latin typeface="Arial"/>
                <a:cs typeface="Arial"/>
              </a:rPr>
              <a:t>Tipo Localizzazione (SEDE/UL)</a:t>
            </a:r>
          </a:p>
          <a:p>
            <a:pPr marL="1365250" indent="-285750" algn="just">
              <a:buFont typeface="Wingdings" panose="05000000000000000000" pitchFamily="2" charset="2"/>
              <a:buChar char="ü"/>
            </a:pPr>
            <a:r>
              <a:rPr lang="it-IT" sz="1400" b="1" dirty="0">
                <a:solidFill>
                  <a:srgbClr val="1E1D65"/>
                </a:solidFill>
                <a:latin typeface="Arial"/>
                <a:cs typeface="Arial"/>
              </a:rPr>
              <a:t>Codice Fiscale</a:t>
            </a:r>
          </a:p>
          <a:p>
            <a:pPr marL="1365250" indent="-285750" algn="just">
              <a:buFont typeface="Wingdings" panose="05000000000000000000" pitchFamily="2" charset="2"/>
              <a:buChar char="ü"/>
            </a:pPr>
            <a:r>
              <a:rPr lang="it-IT" sz="1400" b="1" dirty="0">
                <a:solidFill>
                  <a:srgbClr val="1E1D65"/>
                </a:solidFill>
                <a:latin typeface="Arial"/>
                <a:cs typeface="Arial"/>
              </a:rPr>
              <a:t>Denominazione</a:t>
            </a:r>
          </a:p>
          <a:p>
            <a:pPr marL="1365250" indent="-285750" algn="just">
              <a:buFont typeface="Wingdings" panose="05000000000000000000" pitchFamily="2" charset="2"/>
              <a:buChar char="ü"/>
            </a:pPr>
            <a:r>
              <a:rPr lang="it-IT" sz="1400" b="1" dirty="0">
                <a:solidFill>
                  <a:srgbClr val="1E1D65"/>
                </a:solidFill>
                <a:latin typeface="Arial"/>
                <a:cs typeface="Arial"/>
              </a:rPr>
              <a:t>Stato (ATTIVA/INATTIVA)</a:t>
            </a:r>
          </a:p>
          <a:p>
            <a:pPr marL="1365250" indent="-285750" algn="just">
              <a:buFont typeface="Wingdings" panose="05000000000000000000" pitchFamily="2" charset="2"/>
              <a:buChar char="ü"/>
            </a:pPr>
            <a:r>
              <a:rPr lang="it-IT" sz="1400" b="1" dirty="0">
                <a:solidFill>
                  <a:srgbClr val="1E1D65"/>
                </a:solidFill>
                <a:latin typeface="Arial"/>
                <a:cs typeface="Arial"/>
              </a:rPr>
              <a:t>Natura Giuridica</a:t>
            </a:r>
          </a:p>
          <a:p>
            <a:pPr marL="1365250" indent="-285750" algn="just">
              <a:buFont typeface="Wingdings" panose="05000000000000000000" pitchFamily="2" charset="2"/>
              <a:buChar char="ü"/>
            </a:pPr>
            <a:r>
              <a:rPr lang="it-IT" sz="1400" b="1" dirty="0">
                <a:solidFill>
                  <a:srgbClr val="1E1D65"/>
                </a:solidFill>
                <a:latin typeface="Arial"/>
                <a:cs typeface="Arial"/>
              </a:rPr>
              <a:t>Settore ATECO di appartenenza</a:t>
            </a:r>
          </a:p>
        </p:txBody>
      </p:sp>
      <p:sp>
        <p:nvSpPr>
          <p:cNvPr id="9" name="Rettangolo 8"/>
          <p:cNvSpPr/>
          <p:nvPr/>
        </p:nvSpPr>
        <p:spPr>
          <a:xfrm>
            <a:off x="323528" y="2204864"/>
            <a:ext cx="8424936" cy="523220"/>
          </a:xfrm>
          <a:prstGeom prst="rect">
            <a:avLst/>
          </a:prstGeom>
          <a:solidFill>
            <a:srgbClr val="E3F1EA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rgbClr val="1E1D65"/>
                </a:solidFill>
                <a:latin typeface="Arial"/>
                <a:cs typeface="Arial"/>
              </a:rPr>
              <a:t>A fronte di </a:t>
            </a:r>
            <a:r>
              <a:rPr lang="it-IT" sz="1400" b="1" dirty="0">
                <a:solidFill>
                  <a:srgbClr val="1E1D65"/>
                </a:solidFill>
                <a:latin typeface="Arial"/>
                <a:cs typeface="Arial"/>
              </a:rPr>
              <a:t>3.194 COMUNI ELABORATI</a:t>
            </a:r>
            <a:r>
              <a:rPr lang="it-IT" sz="1400" dirty="0">
                <a:solidFill>
                  <a:srgbClr val="1E1D65"/>
                </a:solidFill>
                <a:latin typeface="Arial"/>
                <a:cs typeface="Arial"/>
              </a:rPr>
              <a:t>, sono stati restituite a INFRATEL </a:t>
            </a:r>
            <a:r>
              <a:rPr lang="it-IT" sz="1400" b="1" dirty="0">
                <a:solidFill>
                  <a:srgbClr val="1E1D65"/>
                </a:solidFill>
                <a:latin typeface="Arial"/>
                <a:cs typeface="Arial"/>
              </a:rPr>
              <a:t>1.824.180 LOCALIZZAZIONI DI IMPRESA.</a:t>
            </a:r>
            <a:endParaRPr lang="it-IT" sz="1400" b="1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AD008EC2-DC8E-408F-9201-A6F105B5AA9E}"/>
              </a:ext>
            </a:extLst>
          </p:cNvPr>
          <p:cNvSpPr/>
          <p:nvPr/>
        </p:nvSpPr>
        <p:spPr>
          <a:xfrm>
            <a:off x="1187624" y="2113692"/>
            <a:ext cx="648072" cy="4703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A87ECCA8-D7CA-460D-A133-128066C397B9}"/>
              </a:ext>
            </a:extLst>
          </p:cNvPr>
          <p:cNvSpPr/>
          <p:nvPr/>
        </p:nvSpPr>
        <p:spPr>
          <a:xfrm>
            <a:off x="6228184" y="2060848"/>
            <a:ext cx="936104" cy="523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913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68978" y="188640"/>
            <a:ext cx="8316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rgbClr val="1E1D65"/>
                </a:solidFill>
                <a:latin typeface="Arial"/>
                <a:cs typeface="Arial"/>
              </a:defRPr>
            </a:lvl1pPr>
          </a:lstStyle>
          <a:p>
            <a:r>
              <a:rPr lang="it-IT" sz="2000" b="0" dirty="0"/>
              <a:t>INDICATORI TERRITORIALI: </a:t>
            </a:r>
          </a:p>
          <a:p>
            <a:r>
              <a:rPr lang="it-IT" sz="2000" dirty="0"/>
              <a:t>REPORT COMUNALI E INDICATORI DI DETTAGLIO</a:t>
            </a:r>
          </a:p>
        </p:txBody>
      </p:sp>
      <p:pic>
        <p:nvPicPr>
          <p:cNvPr id="6" name="Picture 2" descr="Risultati immagini per PROGETTO ULTRA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2" t="1543" r="53162" b="68727"/>
          <a:stretch/>
        </p:blipFill>
        <p:spPr bwMode="auto">
          <a:xfrm>
            <a:off x="2690" y="5106"/>
            <a:ext cx="672889" cy="4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46214" y="1484784"/>
            <a:ext cx="5089882" cy="4239622"/>
          </a:xfrm>
          <a:prstGeom prst="rect">
            <a:avLst/>
          </a:prstGeom>
          <a:noFill/>
          <a:ln>
            <a:solidFill>
              <a:srgbClr val="07009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rgbClr val="1E1D65"/>
                </a:solidFill>
                <a:latin typeface="Arial"/>
                <a:cs typeface="Arial"/>
              </a:rPr>
              <a:t>I REPORT COMUNALI CONTENGONO I SEGUENTI INDICATORI DI DETTAGLIO:</a:t>
            </a:r>
          </a:p>
          <a:p>
            <a:pPr algn="just"/>
            <a:endParaRPr lang="it-IT" sz="1400" b="1" dirty="0">
              <a:solidFill>
                <a:srgbClr val="1E1D65"/>
              </a:solidFill>
              <a:latin typeface="Arial"/>
              <a:cs typeface="Arial"/>
            </a:endParaRPr>
          </a:p>
          <a:p>
            <a:pPr marL="538163" indent="-285750" algn="just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rgbClr val="1E1D65"/>
                </a:solidFill>
                <a:latin typeface="Arial"/>
                <a:cs typeface="Arial"/>
              </a:rPr>
              <a:t>Le imprese e la loro evoluzione</a:t>
            </a:r>
          </a:p>
          <a:p>
            <a:pPr marL="538163" indent="-285750" algn="just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rgbClr val="1E1D65"/>
                </a:solidFill>
                <a:latin typeface="Arial"/>
                <a:cs typeface="Arial"/>
              </a:rPr>
              <a:t>Le imprese per settore di attività</a:t>
            </a:r>
          </a:p>
          <a:p>
            <a:pPr marL="538163" indent="-285750" algn="just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rgbClr val="1E1D65"/>
                </a:solidFill>
                <a:latin typeface="Arial"/>
                <a:cs typeface="Arial"/>
              </a:rPr>
              <a:t>Tasso di crescita per settore di attività</a:t>
            </a:r>
          </a:p>
          <a:p>
            <a:pPr marL="538163" indent="-285750" algn="just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rgbClr val="1E1D65"/>
                </a:solidFill>
                <a:latin typeface="Arial"/>
                <a:cs typeface="Arial"/>
              </a:rPr>
              <a:t>L’evoluzione delle imprese nei principali settori: attività manifatturiere, costruzioni, commercio, trasporto e magazzinaggio, servizi di alloggio e ristorazione, noleggio, agenzie viaggio, servizi di supporto alle imprese</a:t>
            </a:r>
          </a:p>
          <a:p>
            <a:pPr marL="538163" indent="-285750" algn="just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rgbClr val="1E1D65"/>
                </a:solidFill>
                <a:latin typeface="Arial"/>
                <a:cs typeface="Arial"/>
              </a:rPr>
              <a:t>L’evoluzione delle imprese giovanili</a:t>
            </a:r>
          </a:p>
          <a:p>
            <a:pPr marL="538163" indent="-285750" algn="just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rgbClr val="1E1D65"/>
                </a:solidFill>
                <a:latin typeface="Arial"/>
                <a:cs typeface="Arial"/>
              </a:rPr>
              <a:t>L’evoluzione delle imprese straniere</a:t>
            </a:r>
          </a:p>
          <a:p>
            <a:pPr marL="538163" indent="-285750" algn="just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rgbClr val="1E1D65"/>
                </a:solidFill>
                <a:latin typeface="Arial"/>
                <a:cs typeface="Arial"/>
              </a:rPr>
              <a:t>L’andamento delle start-up</a:t>
            </a:r>
          </a:p>
          <a:p>
            <a:pPr marL="538163" indent="-285750" algn="just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rgbClr val="1E1D65"/>
                </a:solidFill>
                <a:latin typeface="Arial"/>
                <a:cs typeface="Arial"/>
              </a:rPr>
              <a:t>L’andamento delle PMI</a:t>
            </a:r>
          </a:p>
          <a:p>
            <a:pPr marL="538163" indent="-285750" algn="just">
              <a:lnSpc>
                <a:spcPts val="2100"/>
              </a:lnSpc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rgbClr val="1E1D65"/>
                </a:solidFill>
                <a:latin typeface="Arial"/>
                <a:cs typeface="Arial"/>
              </a:rPr>
              <a:t>L’andamento degli incubatori</a:t>
            </a:r>
          </a:p>
          <a:p>
            <a:pPr marL="538163" indent="-285750" algn="just">
              <a:lnSpc>
                <a:spcPts val="2100"/>
              </a:lnSpc>
              <a:buFont typeface="Wingdings" panose="05000000000000000000" pitchFamily="2" charset="2"/>
              <a:buChar char="ü"/>
            </a:pPr>
            <a:endParaRPr lang="it-IT" sz="1200" dirty="0">
              <a:solidFill>
                <a:srgbClr val="1E1D65"/>
              </a:solidFill>
              <a:latin typeface="Arial"/>
              <a:cs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95945" y="1032991"/>
            <a:ext cx="8380512" cy="307777"/>
          </a:xfrm>
          <a:prstGeom prst="rect">
            <a:avLst/>
          </a:prstGeom>
          <a:solidFill>
            <a:srgbClr val="E3F1EA"/>
          </a:solidFill>
        </p:spPr>
        <p:txBody>
          <a:bodyPr wrap="square">
            <a:spAutoFit/>
          </a:bodyPr>
          <a:lstStyle/>
          <a:p>
            <a:pPr algn="just"/>
            <a:r>
              <a:rPr lang="it-IT" sz="1400" dirty="0">
                <a:solidFill>
                  <a:srgbClr val="1E1D65"/>
                </a:solidFill>
                <a:latin typeface="Arial"/>
                <a:cs typeface="Arial"/>
              </a:rPr>
              <a:t>PROGETTAZIONE E REALIZZAZIONE DELLA BANCA DATI di </a:t>
            </a:r>
            <a:r>
              <a:rPr lang="it-IT" sz="1400" b="1" dirty="0">
                <a:solidFill>
                  <a:srgbClr val="1E1D65"/>
                </a:solidFill>
                <a:latin typeface="Arial"/>
                <a:cs typeface="Arial"/>
              </a:rPr>
              <a:t>7924</a:t>
            </a:r>
            <a:r>
              <a:rPr lang="it-IT" sz="1400" dirty="0">
                <a:solidFill>
                  <a:srgbClr val="1E1D65"/>
                </a:solidFill>
                <a:latin typeface="Arial"/>
                <a:cs typeface="Arial"/>
              </a:rPr>
              <a:t> </a:t>
            </a:r>
            <a:r>
              <a:rPr lang="it-IT" sz="1400" b="1" dirty="0">
                <a:solidFill>
                  <a:srgbClr val="1E1D65"/>
                </a:solidFill>
                <a:latin typeface="Arial"/>
                <a:cs typeface="Arial"/>
              </a:rPr>
              <a:t>report comunali</a:t>
            </a:r>
            <a:endParaRPr lang="it-IT" sz="1400" dirty="0">
              <a:solidFill>
                <a:srgbClr val="1E1D65"/>
              </a:solidFill>
              <a:latin typeface="Arial"/>
              <a:cs typeface="Arial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4142E55F-E21B-427F-9FBA-60BD2BF8B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371604"/>
              </p:ext>
            </p:extLst>
          </p:nvPr>
        </p:nvGraphicFramePr>
        <p:xfrm>
          <a:off x="5616260" y="1493749"/>
          <a:ext cx="3016860" cy="4214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935034318"/>
                    </a:ext>
                  </a:extLst>
                </a:gridCol>
                <a:gridCol w="1576700">
                  <a:extLst>
                    <a:ext uri="{9D8B030D-6E8A-4147-A177-3AD203B41FA5}">
                      <a16:colId xmlns:a16="http://schemas.microsoft.com/office/drawing/2014/main" val="111668628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REGIONI</a:t>
                      </a: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NUMERO DI COMUNI</a:t>
                      </a: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698520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Abruzzo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380884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Basilicata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040949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Calabria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728745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Campania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91887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Emilia-Romagna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11652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Friuli Venezia Giulia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257096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Lazio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84689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Liguria</a:t>
                      </a:r>
                      <a:endParaRPr lang="it-IT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17105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Lombardia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1517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61104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Marche</a:t>
                      </a:r>
                      <a:endParaRPr lang="it-IT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532224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Molise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503917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Piemonte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1196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822369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Puglia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91178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Sardegna</a:t>
                      </a:r>
                      <a:endParaRPr lang="it-IT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97844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Sicilia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92809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Toscana</a:t>
                      </a:r>
                      <a:endParaRPr lang="it-IT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71164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Trentino Alto Adige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056090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Umbria</a:t>
                      </a:r>
                      <a:endParaRPr lang="it-IT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909613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 d'Aosta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753567"/>
                  </a:ext>
                </a:extLst>
              </a:tr>
              <a:tr h="216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Veneto</a:t>
                      </a:r>
                      <a:endParaRPr lang="it-IT" sz="11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576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ACD8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30041"/>
                  </a:ext>
                </a:extLst>
              </a:tr>
              <a:tr h="18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report</a:t>
                      </a:r>
                      <a:endParaRPr lang="it-IT" sz="1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rgbClr val="1E1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7.924</a:t>
                      </a:r>
                      <a:endParaRPr lang="it-IT" sz="11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rgbClr val="1E1D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961191"/>
                  </a:ext>
                </a:extLst>
              </a:tr>
            </a:tbl>
          </a:graphicData>
        </a:graphic>
      </p:graphicFrame>
      <p:sp>
        <p:nvSpPr>
          <p:cNvPr id="9" name="Ovale 8">
            <a:extLst>
              <a:ext uri="{FF2B5EF4-FFF2-40B4-BE49-F238E27FC236}">
                <a16:creationId xmlns:a16="http://schemas.microsoft.com/office/drawing/2014/main" id="{4D207248-63EA-4C21-8B25-98C87C5AE000}"/>
              </a:ext>
            </a:extLst>
          </p:cNvPr>
          <p:cNvSpPr/>
          <p:nvPr/>
        </p:nvSpPr>
        <p:spPr>
          <a:xfrm>
            <a:off x="5292080" y="980728"/>
            <a:ext cx="648072" cy="4703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046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entagono 68"/>
          <p:cNvSpPr/>
          <p:nvPr/>
        </p:nvSpPr>
        <p:spPr>
          <a:xfrm>
            <a:off x="2768559" y="4127946"/>
            <a:ext cx="2724541" cy="938562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Pentagono 59"/>
          <p:cNvSpPr/>
          <p:nvPr/>
        </p:nvSpPr>
        <p:spPr>
          <a:xfrm>
            <a:off x="2797397" y="2085986"/>
            <a:ext cx="2603107" cy="812063"/>
          </a:xfrm>
          <a:prstGeom prst="homePlate">
            <a:avLst/>
          </a:prstGeom>
          <a:solidFill>
            <a:srgbClr val="BEDE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702718" y="2060848"/>
            <a:ext cx="2412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/>
            <a:r>
              <a:rPr lang="it-IT" sz="12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Rileva </a:t>
            </a:r>
            <a:r>
              <a:rPr lang="it-IT" sz="12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l’Evoluzione </a:t>
            </a:r>
          </a:p>
          <a:p>
            <a:pPr marL="357188"/>
            <a:r>
              <a:rPr lang="it-IT" sz="12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sistema economico </a:t>
            </a:r>
          </a:p>
          <a:p>
            <a:pPr marL="357188"/>
            <a:r>
              <a:rPr lang="it-IT" sz="12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un comune </a:t>
            </a:r>
          </a:p>
          <a:p>
            <a:pPr marL="357188"/>
            <a:r>
              <a:rPr lang="it-IT" sz="12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un dato periodo di tempo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2"/>
          <a:srcRect l="73261"/>
          <a:stretch/>
        </p:blipFill>
        <p:spPr>
          <a:xfrm>
            <a:off x="2774726" y="2029569"/>
            <a:ext cx="398775" cy="96738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54568" y="138914"/>
            <a:ext cx="848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1E1D65"/>
                </a:solidFill>
                <a:latin typeface="Arial"/>
                <a:cs typeface="Arial"/>
              </a:rPr>
              <a:t>GLI INDICATORI TERRITORIALI DI ULTRANET:</a:t>
            </a:r>
          </a:p>
          <a:p>
            <a:r>
              <a:rPr lang="it-IT" sz="2000" dirty="0">
                <a:solidFill>
                  <a:srgbClr val="1E1D65"/>
                </a:solidFill>
                <a:latin typeface="Arial"/>
                <a:cs typeface="Arial"/>
              </a:rPr>
              <a:t>QUALI INFORMAZIONI AGGIUNTIVE PER I TERRITORI </a:t>
            </a:r>
          </a:p>
        </p:txBody>
      </p:sp>
      <p:pic>
        <p:nvPicPr>
          <p:cNvPr id="15" name="Picture 2" descr="Risultati immagini per PROGETTO ULTRA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2" t="1543" r="53162" b="68727"/>
          <a:stretch/>
        </p:blipFill>
        <p:spPr bwMode="auto">
          <a:xfrm>
            <a:off x="2690" y="5106"/>
            <a:ext cx="672889" cy="4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702718" y="4069521"/>
            <a:ext cx="25722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/>
            <a:r>
              <a:rPr lang="it-IT" sz="12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Rileva la </a:t>
            </a:r>
            <a:r>
              <a:rPr lang="it-IT" sz="12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Propensione all’innovazione </a:t>
            </a:r>
          </a:p>
          <a:p>
            <a:pPr marL="357188"/>
            <a:r>
              <a:rPr lang="it-IT" sz="12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un comune (Imprese giovanili + Startup + Incubatori + PMI Innovative) </a:t>
            </a:r>
          </a:p>
        </p:txBody>
      </p:sp>
      <p:sp>
        <p:nvSpPr>
          <p:cNvPr id="4" name="Freccia curva 3"/>
          <p:cNvSpPr/>
          <p:nvPr/>
        </p:nvSpPr>
        <p:spPr>
          <a:xfrm>
            <a:off x="614486" y="2153342"/>
            <a:ext cx="968743" cy="593320"/>
          </a:xfrm>
          <a:prstGeom prst="bentArrow">
            <a:avLst>
              <a:gd name="adj1" fmla="val 27148"/>
              <a:gd name="adj2" fmla="val 33599"/>
              <a:gd name="adj3" fmla="val 25000"/>
              <a:gd name="adj4" fmla="val 39180"/>
            </a:avLst>
          </a:prstGeom>
          <a:solidFill>
            <a:srgbClr val="D0E7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595460" y="2132919"/>
            <a:ext cx="1501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5D7E2C"/>
                </a:solidFill>
                <a:latin typeface="Arial"/>
                <a:cs typeface="Arial"/>
              </a:rPr>
              <a:t>TENDENZA </a:t>
            </a:r>
          </a:p>
          <a:p>
            <a:r>
              <a:rPr lang="it-IT" sz="1600" b="1" dirty="0">
                <a:solidFill>
                  <a:srgbClr val="5D7E2C"/>
                </a:solidFill>
                <a:latin typeface="Arial"/>
                <a:cs typeface="Arial"/>
              </a:rPr>
              <a:t>EVOLUTIVA</a:t>
            </a:r>
            <a:endParaRPr lang="it-IT" sz="1600" b="1" dirty="0">
              <a:solidFill>
                <a:srgbClr val="5D7E2C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179512" y="2849212"/>
            <a:ext cx="1580105" cy="1364424"/>
            <a:chOff x="325812" y="2134091"/>
            <a:chExt cx="2103121" cy="1816048"/>
          </a:xfrm>
        </p:grpSpPr>
        <p:pic>
          <p:nvPicPr>
            <p:cNvPr id="1028" name="Picture 4" descr="Risultati immagini per registro impres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2" t="7366" r="16343" b="15034"/>
            <a:stretch/>
          </p:blipFill>
          <p:spPr bwMode="auto">
            <a:xfrm>
              <a:off x="325812" y="2134091"/>
              <a:ext cx="2103121" cy="1816048"/>
            </a:xfrm>
            <a:prstGeom prst="ellipse">
              <a:avLst/>
            </a:prstGeom>
            <a:noFill/>
            <a:ln w="38100">
              <a:solidFill>
                <a:srgbClr val="9AC59F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ttangolo 6"/>
            <p:cNvSpPr/>
            <p:nvPr/>
          </p:nvSpPr>
          <p:spPr>
            <a:xfrm>
              <a:off x="573550" y="2392413"/>
              <a:ext cx="160764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t-IT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REGISTRO IMPRESE</a:t>
              </a:r>
            </a:p>
          </p:txBody>
        </p:sp>
      </p:grpSp>
      <p:pic>
        <p:nvPicPr>
          <p:cNvPr id="70" name="Immagine 69"/>
          <p:cNvPicPr>
            <a:picLocks noChangeAspect="1"/>
          </p:cNvPicPr>
          <p:nvPr/>
        </p:nvPicPr>
        <p:blipFill rotWithShape="1">
          <a:blip r:embed="rId2"/>
          <a:srcRect l="73261"/>
          <a:stretch/>
        </p:blipFill>
        <p:spPr>
          <a:xfrm>
            <a:off x="2754787" y="4045291"/>
            <a:ext cx="438653" cy="106412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550591" y="4280175"/>
            <a:ext cx="1689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2060"/>
                </a:solidFill>
                <a:latin typeface="Arial"/>
                <a:cs typeface="Arial"/>
              </a:rPr>
              <a:t>TENDENZA </a:t>
            </a:r>
          </a:p>
          <a:p>
            <a:r>
              <a:rPr lang="it-IT" sz="1600" b="1" dirty="0">
                <a:solidFill>
                  <a:srgbClr val="002060"/>
                </a:solidFill>
                <a:latin typeface="Arial"/>
                <a:cs typeface="Arial"/>
              </a:rPr>
              <a:t>INNOVATIVA</a:t>
            </a: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486" y="1340769"/>
            <a:ext cx="3050113" cy="2548908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5380" y="3844067"/>
            <a:ext cx="2987059" cy="247969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089C006-9BA8-4641-9782-3CCB4432181F}"/>
              </a:ext>
            </a:extLst>
          </p:cNvPr>
          <p:cNvSpPr/>
          <p:nvPr/>
        </p:nvSpPr>
        <p:spPr>
          <a:xfrm>
            <a:off x="251520" y="989593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solidFill>
                  <a:srgbClr val="1E1D65"/>
                </a:solidFill>
                <a:latin typeface="Arial"/>
                <a:cs typeface="Arial"/>
              </a:rPr>
              <a:t>In aggiunta agli indicatori territoriali, al fine di fornire al Pivot territoriale una rapida informazione riguardo alla tendenza evolutiva e alla tendenza innovativa del territorio, sono stati realizzati due </a:t>
            </a:r>
            <a:r>
              <a:rPr lang="it-IT" sz="1200" b="1" dirty="0">
                <a:solidFill>
                  <a:srgbClr val="1E1D65"/>
                </a:solidFill>
                <a:latin typeface="Arial"/>
                <a:cs typeface="Arial"/>
              </a:rPr>
              <a:t>indicatori sintetici </a:t>
            </a:r>
            <a:r>
              <a:rPr lang="it-IT" sz="1200" dirty="0">
                <a:solidFill>
                  <a:srgbClr val="1E1D65"/>
                </a:solidFill>
                <a:latin typeface="Arial"/>
                <a:cs typeface="Arial"/>
              </a:rPr>
              <a:t>per ciascuno dei </a:t>
            </a:r>
            <a:r>
              <a:rPr lang="it-IT" sz="1200" b="1" dirty="0">
                <a:solidFill>
                  <a:srgbClr val="1E1D65"/>
                </a:solidFill>
                <a:latin typeface="Arial"/>
                <a:cs typeface="Arial"/>
              </a:rPr>
              <a:t>7924 comuni.</a:t>
            </a:r>
            <a:endParaRPr lang="it-IT" sz="1200" dirty="0">
              <a:solidFill>
                <a:srgbClr val="1E1D65"/>
              </a:solidFill>
              <a:latin typeface="Arial"/>
              <a:cs typeface="Arial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AD248387-E388-4416-9D60-E91A1FA5E5D4}"/>
              </a:ext>
            </a:extLst>
          </p:cNvPr>
          <p:cNvSpPr/>
          <p:nvPr/>
        </p:nvSpPr>
        <p:spPr>
          <a:xfrm>
            <a:off x="251520" y="5246402"/>
            <a:ext cx="4693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solidFill>
                  <a:srgbClr val="1E1D65"/>
                </a:solidFill>
                <a:latin typeface="Arial"/>
                <a:cs typeface="Arial"/>
              </a:rPr>
              <a:t>Tali </a:t>
            </a:r>
            <a:r>
              <a:rPr lang="it-IT" sz="1200" b="1" dirty="0">
                <a:solidFill>
                  <a:srgbClr val="1E1D65"/>
                </a:solidFill>
                <a:latin typeface="Arial"/>
                <a:cs typeface="Arial"/>
              </a:rPr>
              <a:t>indicatori</a:t>
            </a:r>
            <a:r>
              <a:rPr lang="it-IT" sz="1200" dirty="0">
                <a:solidFill>
                  <a:srgbClr val="1E1D65"/>
                </a:solidFill>
                <a:latin typeface="Arial"/>
                <a:cs typeface="Arial"/>
              </a:rPr>
              <a:t> sono utili a fornire al fruitore del report una immediata informazione complessiva sulla variazione/evoluzione del sistema economico e sulla </a:t>
            </a:r>
            <a:r>
              <a:rPr lang="it-IT" sz="1200" i="1" dirty="0" err="1">
                <a:solidFill>
                  <a:srgbClr val="1E1D65"/>
                </a:solidFill>
                <a:latin typeface="Arial"/>
                <a:cs typeface="Arial"/>
              </a:rPr>
              <a:t>digitalization</a:t>
            </a:r>
            <a:r>
              <a:rPr lang="it-IT" sz="1200" i="1" dirty="0">
                <a:solidFill>
                  <a:srgbClr val="1E1D65"/>
                </a:solidFill>
                <a:latin typeface="Arial"/>
                <a:cs typeface="Arial"/>
              </a:rPr>
              <a:t> readiness</a:t>
            </a:r>
            <a:r>
              <a:rPr lang="it-IT" sz="1200" dirty="0">
                <a:solidFill>
                  <a:srgbClr val="1E1D65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33" name="Freccia curva 32"/>
          <p:cNvSpPr/>
          <p:nvPr/>
        </p:nvSpPr>
        <p:spPr>
          <a:xfrm rot="10800000" flipH="1">
            <a:off x="581847" y="4275903"/>
            <a:ext cx="968743" cy="593320"/>
          </a:xfrm>
          <a:prstGeom prst="bentArrow">
            <a:avLst>
              <a:gd name="adj1" fmla="val 27148"/>
              <a:gd name="adj2" fmla="val 33599"/>
              <a:gd name="adj3" fmla="val 25000"/>
              <a:gd name="adj4" fmla="val 39180"/>
            </a:avLst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6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C05A540-60E9-4D82-B35A-2A89A40D0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14" y="4077072"/>
            <a:ext cx="3067632" cy="2044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D9138D9-3F27-45E9-8EEA-0683DD7A5F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2843">
            <a:off x="4971818" y="2383968"/>
            <a:ext cx="3367041" cy="2244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Immagine correlata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3596" y1="12409" x2="43596" y2="12409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926" y="3917867"/>
            <a:ext cx="1393940" cy="14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79773" y="221739"/>
            <a:ext cx="8009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>
                <a:solidFill>
                  <a:srgbClr val="1E1D65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AZIONI DI DIFFUSIONE TERRITORIALE</a:t>
            </a:r>
          </a:p>
          <a:p>
            <a:r>
              <a:rPr lang="it-IT" dirty="0"/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2E5D64F-1686-4BED-A491-EC8FDD48C5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89"/>
          <a:stretch/>
        </p:blipFill>
        <p:spPr>
          <a:xfrm rot="557660">
            <a:off x="5406931" y="192612"/>
            <a:ext cx="3829398" cy="2625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Immagine correlata"/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96" y1="12409" x2="43596" y2="12409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766597"/>
            <a:ext cx="1686667" cy="17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magine correlata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3596" y1="12409" x2="43596" y2="12409"/>
                      </a14:backgroundRemoval>
                    </a14:imgEffect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029" y="2310855"/>
            <a:ext cx="1664856" cy="16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740285" y="4337065"/>
            <a:ext cx="3152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BANDI BUL FACTOR PUBBLICATI per l’individuazione di best </a:t>
            </a:r>
            <a:r>
              <a:rPr lang="it-IT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54856" y="4300191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it-IT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27523" y="2782669"/>
            <a:ext cx="82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898527" y="2798430"/>
            <a:ext cx="3646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EVENTI TERRITORIALI </a:t>
            </a:r>
            <a:r>
              <a:rPr lang="it-IT" sz="2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ULTRANET@WORK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54856" y="1212063"/>
            <a:ext cx="56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675663" y="954580"/>
            <a:ext cx="3690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EVENTI NAZIONALI A ROMA PRESSO UNIONCAMERE: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619672" y="1556792"/>
            <a:ext cx="37825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21/09/2017</a:t>
            </a:r>
            <a:r>
              <a:rPr lang="it-IT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avvio del progetto «BANDA ULTRALARGA. Italia ultramoderna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619672" y="2028023"/>
            <a:ext cx="3782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5/12/2019 - </a:t>
            </a:r>
            <a:r>
              <a:rPr lang="it-IT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«La trasformazione digitale tra competenze e connettività»</a:t>
            </a:r>
          </a:p>
        </p:txBody>
      </p:sp>
    </p:spTree>
    <p:extLst>
      <p:ext uri="{BB962C8B-B14F-4D97-AF65-F5344CB8AC3E}">
        <p14:creationId xmlns:p14="http://schemas.microsoft.com/office/powerpoint/2010/main" val="152329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arrotondato 22"/>
          <p:cNvSpPr/>
          <p:nvPr/>
        </p:nvSpPr>
        <p:spPr>
          <a:xfrm>
            <a:off x="395536" y="2420888"/>
            <a:ext cx="8329505" cy="3384376"/>
          </a:xfrm>
          <a:prstGeom prst="roundRect">
            <a:avLst>
              <a:gd name="adj" fmla="val 9858"/>
            </a:avLst>
          </a:prstGeom>
          <a:solidFill>
            <a:srgbClr val="E3F1E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Oval 18"/>
          <p:cNvSpPr/>
          <p:nvPr/>
        </p:nvSpPr>
        <p:spPr>
          <a:xfrm>
            <a:off x="6852907" y="977090"/>
            <a:ext cx="1641466" cy="16598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t>MATERIALI</a:t>
            </a:r>
          </a:p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t>CAMERE DI</a:t>
            </a:r>
          </a:p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t>COMMERCIO</a:t>
            </a:r>
          </a:p>
        </p:txBody>
      </p:sp>
      <p:sp>
        <p:nvSpPr>
          <p:cNvPr id="8" name="Oval 18"/>
          <p:cNvSpPr/>
          <p:nvPr/>
        </p:nvSpPr>
        <p:spPr>
          <a:xfrm>
            <a:off x="2574699" y="980068"/>
            <a:ext cx="1641465" cy="16598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2D2"/>
                </a:solidFill>
                <a:latin typeface="Century Gothic" panose="020B0502020202020204" pitchFamily="34" charset="0"/>
                <a:ea typeface="Source Sans Pro" charset="0"/>
                <a:cs typeface="Source Sans Pro" charset="0"/>
              </a:rPr>
              <a:t>10</a:t>
            </a:r>
          </a:p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t>VIDEO INTERVISTE</a:t>
            </a:r>
          </a:p>
        </p:txBody>
      </p:sp>
      <p:sp>
        <p:nvSpPr>
          <p:cNvPr id="11" name="Oval 21"/>
          <p:cNvSpPr/>
          <p:nvPr/>
        </p:nvSpPr>
        <p:spPr>
          <a:xfrm>
            <a:off x="498566" y="977090"/>
            <a:ext cx="1625161" cy="16329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t>SITO WEB</a:t>
            </a:r>
          </a:p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t>COMMUNITY</a:t>
            </a:r>
          </a:p>
          <a:p>
            <a:pPr algn="ctr"/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ea typeface="Source Sans Pro" charset="0"/>
              <a:cs typeface="Arial" panose="020B0604020202020204" pitchFamily="34" charset="0"/>
            </a:endParaRPr>
          </a:p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t>SEZIONE ULTRANET SU CAMCOM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98566" y="2888229"/>
            <a:ext cx="806489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Inoltre…</a:t>
            </a:r>
          </a:p>
          <a:p>
            <a:pPr marL="538163" indent="-358775">
              <a:lnSpc>
                <a:spcPts val="1800"/>
              </a:lnSpc>
              <a:buFont typeface="+mj-lt"/>
              <a:buAutoNum type="arabicPeriod"/>
            </a:pPr>
            <a:r>
              <a:rPr lang="it-IT" sz="14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Creazione di </a:t>
            </a:r>
            <a:r>
              <a:rPr lang="it-IT" sz="14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un’area riservata </a:t>
            </a:r>
            <a:r>
              <a:rPr lang="it-IT" sz="14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 pivot territoriali con materiali e dati utili alla loro attività sul territorio;</a:t>
            </a:r>
          </a:p>
          <a:p>
            <a:pPr marL="538163" indent="-358775">
              <a:lnSpc>
                <a:spcPts val="1800"/>
              </a:lnSpc>
              <a:buFont typeface="+mj-lt"/>
              <a:buAutoNum type="arabicPeriod"/>
            </a:pPr>
            <a:endParaRPr lang="it-IT" sz="1050" dirty="0">
              <a:solidFill>
                <a:srgbClr val="1E1D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indent="-358775">
              <a:lnSpc>
                <a:spcPts val="1800"/>
              </a:lnSpc>
              <a:buFont typeface="+mj-lt"/>
              <a:buAutoNum type="arabicPeriod"/>
            </a:pPr>
            <a:r>
              <a:rPr lang="it-IT" sz="14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Realizzazione </a:t>
            </a:r>
            <a:r>
              <a:rPr lang="it-IT" sz="14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infografiche </a:t>
            </a:r>
            <a:r>
              <a:rPr lang="it-IT" sz="14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tematiche BUL: servizi digitali della PA, scuola, </a:t>
            </a:r>
            <a:r>
              <a:rPr lang="it-IT" sz="1400" i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it-IT" sz="14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2,0, open innovation, </a:t>
            </a:r>
            <a:r>
              <a:rPr lang="it-IT" sz="1400" i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city</a:t>
            </a:r>
            <a:r>
              <a:rPr lang="it-IT" sz="14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sicurezza informatica, </a:t>
            </a:r>
          </a:p>
          <a:p>
            <a:pPr marL="538163" indent="-358775">
              <a:lnSpc>
                <a:spcPts val="1800"/>
              </a:lnSpc>
              <a:buFont typeface="+mj-lt"/>
              <a:buAutoNum type="arabicPeriod"/>
            </a:pPr>
            <a:endParaRPr lang="it-IT" sz="1400" dirty="0">
              <a:solidFill>
                <a:srgbClr val="1E1D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indent="-358775">
              <a:lnSpc>
                <a:spcPts val="1800"/>
              </a:lnSpc>
              <a:buFont typeface="+mj-lt"/>
              <a:buAutoNum type="arabicPeriod"/>
            </a:pPr>
            <a:r>
              <a:rPr lang="it-IT" sz="14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Promozione delle attività di ultranet sui </a:t>
            </a:r>
            <a:r>
              <a:rPr lang="it-IT" sz="14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canali social (facebook, </a:t>
            </a:r>
            <a:r>
              <a:rPr lang="it-IT" sz="1400" b="1" dirty="0" err="1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it-IT" sz="14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dirty="0" err="1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it-IT" sz="14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1400" b="1" dirty="0" err="1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unioncamere</a:t>
            </a:r>
            <a:r>
              <a:rPr lang="it-IT" sz="14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1400" b="1" dirty="0" err="1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camcom</a:t>
            </a:r>
            <a:endParaRPr lang="it-IT" sz="1400" b="1" dirty="0">
              <a:solidFill>
                <a:srgbClr val="1E1D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indent="-358775">
              <a:lnSpc>
                <a:spcPts val="1800"/>
              </a:lnSpc>
              <a:buFont typeface="+mj-lt"/>
              <a:buAutoNum type="arabicPeriod"/>
            </a:pPr>
            <a:endParaRPr lang="it-IT" sz="1400" b="1" dirty="0">
              <a:solidFill>
                <a:srgbClr val="1E1D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indent="-358775">
              <a:lnSpc>
                <a:spcPts val="1800"/>
              </a:lnSpc>
              <a:buFont typeface="+mj-lt"/>
              <a:buAutoNum type="arabicPeriod"/>
            </a:pPr>
            <a:r>
              <a:rPr lang="it-IT" sz="14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Progettazione e realizzazione </a:t>
            </a:r>
            <a:r>
              <a:rPr lang="it-IT" sz="14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campagne facebook </a:t>
            </a:r>
            <a:r>
              <a:rPr lang="it-IT" sz="14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gli eventi territoriali delle cciaa</a:t>
            </a:r>
          </a:p>
        </p:txBody>
      </p:sp>
      <p:sp>
        <p:nvSpPr>
          <p:cNvPr id="18" name="Oval 18"/>
          <p:cNvSpPr/>
          <p:nvPr/>
        </p:nvSpPr>
        <p:spPr>
          <a:xfrm>
            <a:off x="4860032" y="933085"/>
            <a:ext cx="1641466" cy="16598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92D2"/>
                </a:solidFill>
                <a:latin typeface="Century Gothic" panose="020B0502020202020204" pitchFamily="34" charset="0"/>
                <a:ea typeface="Source Sans Pro" charset="0"/>
                <a:cs typeface="Source Sans Pro" charset="0"/>
              </a:rPr>
              <a:t>2</a:t>
            </a:r>
          </a:p>
          <a:p>
            <a:pPr algn="ctr"/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rPr>
              <a:t>VIDEO APPROFOND.</a:t>
            </a:r>
          </a:p>
        </p:txBody>
      </p:sp>
      <p:sp>
        <p:nvSpPr>
          <p:cNvPr id="20" name="Titolo 3"/>
          <p:cNvSpPr txBox="1">
            <a:spLocks/>
          </p:cNvSpPr>
          <p:nvPr/>
        </p:nvSpPr>
        <p:spPr>
          <a:xfrm>
            <a:off x="675578" y="159023"/>
            <a:ext cx="7496821" cy="400110"/>
          </a:xfrm>
          <a:prstGeom prst="rect">
            <a:avLst/>
          </a:prstGeom>
          <a:ln w="0">
            <a:noFill/>
          </a:ln>
        </p:spPr>
        <p:txBody>
          <a:bodyPr vert="horz" wrap="square">
            <a:sp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 baseline="0">
                <a:solidFill>
                  <a:srgbClr val="9AC59F"/>
                </a:solidFill>
                <a:latin typeface="Andale Mono"/>
                <a:ea typeface="+mj-ea"/>
                <a:cs typeface="+mj-cs"/>
              </a:defRPr>
            </a:lvl1pPr>
          </a:lstStyle>
          <a:p>
            <a:pPr algn="l"/>
            <a:r>
              <a:rPr lang="it-IT" sz="2000" dirty="0">
                <a:solidFill>
                  <a:srgbClr val="1E1D65"/>
                </a:solidFill>
                <a:latin typeface="Arial"/>
                <a:ea typeface="+mn-ea"/>
                <a:cs typeface="Arial"/>
              </a:rPr>
              <a:t>STRUMENTI E MATERIALI DI COMUNICAZIONE</a:t>
            </a:r>
            <a:endParaRPr lang="it-IT" sz="2000" b="1" dirty="0">
              <a:solidFill>
                <a:srgbClr val="1E1D65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274" y="2086556"/>
            <a:ext cx="366094" cy="4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Risultati immagini per PROGETTO ULTRA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2" t="1543" r="53162" b="68727"/>
          <a:stretch/>
        </p:blipFill>
        <p:spPr bwMode="auto">
          <a:xfrm>
            <a:off x="2690" y="5106"/>
            <a:ext cx="672889" cy="4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2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metto 1 15"/>
          <p:cNvSpPr/>
          <p:nvPr/>
        </p:nvSpPr>
        <p:spPr>
          <a:xfrm>
            <a:off x="828992" y="3523179"/>
            <a:ext cx="1025062" cy="985941"/>
          </a:xfrm>
          <a:prstGeom prst="wedgeRectCallout">
            <a:avLst>
              <a:gd name="adj1" fmla="val 71870"/>
              <a:gd name="adj2" fmla="val -22774"/>
            </a:avLst>
          </a:prstGeom>
          <a:solidFill>
            <a:srgbClr val="ACD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umetto 1 14"/>
          <p:cNvSpPr/>
          <p:nvPr/>
        </p:nvSpPr>
        <p:spPr>
          <a:xfrm>
            <a:off x="828992" y="2363229"/>
            <a:ext cx="1025062" cy="985941"/>
          </a:xfrm>
          <a:prstGeom prst="wedgeRectCallout">
            <a:avLst>
              <a:gd name="adj1" fmla="val 71870"/>
              <a:gd name="adj2" fmla="val -22774"/>
            </a:avLst>
          </a:prstGeom>
          <a:solidFill>
            <a:srgbClr val="ACD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umetto 1 6"/>
          <p:cNvSpPr/>
          <p:nvPr/>
        </p:nvSpPr>
        <p:spPr>
          <a:xfrm>
            <a:off x="828992" y="1226308"/>
            <a:ext cx="1025062" cy="985941"/>
          </a:xfrm>
          <a:prstGeom prst="wedgeRectCallout">
            <a:avLst>
              <a:gd name="adj1" fmla="val 71870"/>
              <a:gd name="adj2" fmla="val -22774"/>
            </a:avLst>
          </a:prstGeom>
          <a:solidFill>
            <a:srgbClr val="ACD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732240" y="6093296"/>
            <a:ext cx="2133600" cy="365125"/>
          </a:xfrm>
        </p:spPr>
        <p:txBody>
          <a:bodyPr/>
          <a:lstStyle/>
          <a:p>
            <a:fld id="{6582332F-114E-400E-A7B6-A6FCCB43012B}" type="slidenum">
              <a:rPr lang="it-IT" smtClean="0">
                <a:solidFill>
                  <a:schemeClr val="bg1"/>
                </a:solidFill>
              </a:rPr>
              <a:t>9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20" name="Titolo 3"/>
          <p:cNvSpPr txBox="1">
            <a:spLocks/>
          </p:cNvSpPr>
          <p:nvPr/>
        </p:nvSpPr>
        <p:spPr>
          <a:xfrm>
            <a:off x="675579" y="159023"/>
            <a:ext cx="6902618" cy="400110"/>
          </a:xfrm>
          <a:prstGeom prst="rect">
            <a:avLst/>
          </a:prstGeom>
          <a:ln w="0">
            <a:noFill/>
          </a:ln>
        </p:spPr>
        <p:txBody>
          <a:bodyPr vert="horz" wrap="square">
            <a:sp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 baseline="0">
                <a:solidFill>
                  <a:srgbClr val="9AC59F"/>
                </a:solidFill>
                <a:latin typeface="Andale Mono"/>
                <a:ea typeface="+mj-ea"/>
                <a:cs typeface="+mj-cs"/>
              </a:defRPr>
            </a:lvl1pPr>
          </a:lstStyle>
          <a:p>
            <a:pPr algn="l"/>
            <a:r>
              <a:rPr lang="it-IT" sz="2000" dirty="0">
                <a:solidFill>
                  <a:srgbClr val="1E1D65"/>
                </a:solidFill>
                <a:latin typeface="Arial"/>
                <a:ea typeface="+mn-ea"/>
                <a:cs typeface="Arial"/>
              </a:rPr>
              <a:t>LE IMPRESE RAGGIUNTE DAL PROGETTO</a:t>
            </a:r>
            <a:endParaRPr lang="it-IT" sz="2000" b="1" dirty="0">
              <a:solidFill>
                <a:srgbClr val="1E1D65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2" name="Picture 2" descr="Risultati immagini per PROGETTO ULTRA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2" t="1543" r="53162" b="68727"/>
          <a:stretch/>
        </p:blipFill>
        <p:spPr bwMode="auto">
          <a:xfrm>
            <a:off x="2690" y="5106"/>
            <a:ext cx="672889" cy="46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051721" y="1290832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 </a:t>
            </a:r>
            <a:r>
              <a:rPr lang="it-IT" sz="14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IMPRESE INFORMATE </a:t>
            </a:r>
          </a:p>
          <a:p>
            <a:r>
              <a:rPr lang="it-IT" sz="14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attraverso eventi territoriali, promozione tramite canali social e media tradizionali, partecipazione a fiere di settore;</a:t>
            </a:r>
          </a:p>
        </p:txBody>
      </p:sp>
      <p:sp>
        <p:nvSpPr>
          <p:cNvPr id="4" name="Rettangolo 3"/>
          <p:cNvSpPr/>
          <p:nvPr/>
        </p:nvSpPr>
        <p:spPr>
          <a:xfrm>
            <a:off x="2051720" y="2347766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it-IT" sz="14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COMUNICATI STAMPA </a:t>
            </a:r>
          </a:p>
          <a:p>
            <a:r>
              <a:rPr lang="it-IT" sz="14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promuovere la conoscenza del progetto Ultranet e delle sue finalità</a:t>
            </a:r>
          </a:p>
        </p:txBody>
      </p:sp>
      <p:sp>
        <p:nvSpPr>
          <p:cNvPr id="5" name="Rettangolo 4"/>
          <p:cNvSpPr/>
          <p:nvPr/>
        </p:nvSpPr>
        <p:spPr>
          <a:xfrm>
            <a:off x="2051720" y="3467487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it-IT" sz="14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ARTICOLI</a:t>
            </a:r>
            <a:r>
              <a:rPr lang="it-IT" sz="14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TESTATE NAZIONALI E LOCALI </a:t>
            </a:r>
          </a:p>
          <a:p>
            <a:r>
              <a:rPr lang="it-IT" sz="1400" dirty="0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seguito dei due eventi nazionali e degli eventi territoriali </a:t>
            </a:r>
            <a:r>
              <a:rPr lang="it-IT" sz="1400" i="1" dirty="0" err="1">
                <a:solidFill>
                  <a:srgbClr val="1E1D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ultranet@work</a:t>
            </a:r>
            <a:endParaRPr lang="it-IT" sz="1400" i="1" dirty="0">
              <a:solidFill>
                <a:srgbClr val="1E1D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Immagine correlata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88" y="3599290"/>
            <a:ext cx="905859" cy="9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8646" b="10897"/>
          <a:stretch/>
        </p:blipFill>
        <p:spPr>
          <a:xfrm>
            <a:off x="936370" y="1132129"/>
            <a:ext cx="864096" cy="1011815"/>
          </a:xfrm>
          <a:prstGeom prst="rect">
            <a:avLst/>
          </a:prstGeom>
        </p:spPr>
      </p:pic>
      <p:pic>
        <p:nvPicPr>
          <p:cNvPr id="5124" name="Picture 4" descr="Immagine correlata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2" y="2513211"/>
            <a:ext cx="706318" cy="70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90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94C155D720C04E8B549C04FF35F4E7" ma:contentTypeVersion="12" ma:contentTypeDescription="Creare un nuovo documento." ma:contentTypeScope="" ma:versionID="9dabab5d4376f47f5bf49f3313c6175a">
  <xsd:schema xmlns:xsd="http://www.w3.org/2001/XMLSchema" xmlns:xs="http://www.w3.org/2001/XMLSchema" xmlns:p="http://schemas.microsoft.com/office/2006/metadata/properties" xmlns:ns2="db1a2862-6c4e-4767-bb2e-fae803658408" xmlns:ns3="65424584-2e4a-4542-a57c-a20e6fed47ba" targetNamespace="http://schemas.microsoft.com/office/2006/metadata/properties" ma:root="true" ma:fieldsID="6c04d9f74490f13ac7be2df6e17c1526" ns2:_="" ns3:_="">
    <xsd:import namespace="db1a2862-6c4e-4767-bb2e-fae803658408"/>
    <xsd:import namespace="65424584-2e4a-4542-a57c-a20e6fed4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a2862-6c4e-4767-bb2e-fae8036584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9" nillable="true" ma:displayName="Stato consenso" ma:internalName="Stato_x0020_consenso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24584-2e4a-4542-a57c-a20e6fed47b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db1a2862-6c4e-4767-bb2e-fae803658408" xsi:nil="true"/>
  </documentManagement>
</p:properties>
</file>

<file path=customXml/itemProps1.xml><?xml version="1.0" encoding="utf-8"?>
<ds:datastoreItem xmlns:ds="http://schemas.openxmlformats.org/officeDocument/2006/customXml" ds:itemID="{F19AEE09-6DFB-488E-8792-C673CBD5B4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30712A-FD0B-4D00-8C49-4AA6D4706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1a2862-6c4e-4767-bb2e-fae803658408"/>
    <ds:schemaRef ds:uri="65424584-2e4a-4542-a57c-a20e6fed47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66DAB7-96E9-431B-BAD7-5240D4CD37F1}">
  <ds:schemaRefs>
    <ds:schemaRef ds:uri="http://schemas.microsoft.com/office/2006/metadata/properties"/>
    <ds:schemaRef ds:uri="http://schemas.microsoft.com/office/infopath/2007/PartnerControls"/>
    <ds:schemaRef ds:uri="db1a2862-6c4e-4767-bb2e-fae8036584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700</Words>
  <Application>Microsoft Office PowerPoint</Application>
  <PresentationFormat>Presentazione su schermo (4:3)</PresentationFormat>
  <Paragraphs>157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AbcKids</vt:lpstr>
      <vt:lpstr>Andale Mono</vt:lpstr>
      <vt:lpstr>Arial</vt:lpstr>
      <vt:lpstr>Calibri</vt:lpstr>
      <vt:lpstr>Century Gothic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Cecilia Turchi</dc:creator>
  <cp:lastModifiedBy>Annamaria Marconi</cp:lastModifiedBy>
  <cp:revision>272</cp:revision>
  <cp:lastPrinted>2020-01-16T09:00:55Z</cp:lastPrinted>
  <dcterms:created xsi:type="dcterms:W3CDTF">2018-09-24T10:38:01Z</dcterms:created>
  <dcterms:modified xsi:type="dcterms:W3CDTF">2020-09-24T09:46:10Z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0x0101004294C155D720C04E8B549C04FF35F4E7</vt:lpwstr>
  </property>
  <property fmtid="{D5CDD505-2E9C-101B-9397-08002B2CF9AE}" pid="3" name="Order">
    <vt:r8>7094400</vt:r8>
  </property>
</Properties>
</file>