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57" r:id="rId3"/>
    <p:sldId id="258" r:id="rId4"/>
    <p:sldId id="265" r:id="rId5"/>
    <p:sldId id="266" r:id="rId6"/>
    <p:sldId id="262" r:id="rId7"/>
    <p:sldId id="260" r:id="rId8"/>
    <p:sldId id="267" r:id="rId9"/>
    <p:sldId id="268" r:id="rId10"/>
    <p:sldId id="269" r:id="rId11"/>
    <p:sldId id="261" r:id="rId12"/>
    <p:sldId id="263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6" autoAdjust="0"/>
    <p:restoredTop sz="94239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Unioncamenre\Analisi\Generale\Lista%20imprese%20ad%20alta%20crescita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'Classifica Regioni prima lista'!$B$1</c:f>
              <c:strCache>
                <c:ptCount val="1"/>
                <c:pt idx="0">
                  <c:v>IP</c:v>
                </c:pt>
              </c:strCache>
            </c:strRef>
          </c:tx>
          <c:cat>
            <c:strRef>
              <c:f>'Classifica Regioni prima lista'!$A$2:$A$18</c:f>
              <c:strCache>
                <c:ptCount val="17"/>
                <c:pt idx="0">
                  <c:v>Lombardia</c:v>
                </c:pt>
                <c:pt idx="1">
                  <c:v>Emilia Romagna</c:v>
                </c:pt>
                <c:pt idx="2">
                  <c:v>Piemonte</c:v>
                </c:pt>
                <c:pt idx="3">
                  <c:v>Toscana</c:v>
                </c:pt>
                <c:pt idx="4">
                  <c:v>Lazio</c:v>
                </c:pt>
                <c:pt idx="5">
                  <c:v>Veneto</c:v>
                </c:pt>
                <c:pt idx="6">
                  <c:v>Puglia</c:v>
                </c:pt>
                <c:pt idx="7">
                  <c:v>Marche</c:v>
                </c:pt>
                <c:pt idx="8">
                  <c:v>Trentino Alto Adige</c:v>
                </c:pt>
                <c:pt idx="9">
                  <c:v>Calabria</c:v>
                </c:pt>
                <c:pt idx="10">
                  <c:v>Sicilia</c:v>
                </c:pt>
                <c:pt idx="11">
                  <c:v>Campania</c:v>
                </c:pt>
                <c:pt idx="12">
                  <c:v>Umbria</c:v>
                </c:pt>
                <c:pt idx="13">
                  <c:v>Liguria</c:v>
                </c:pt>
                <c:pt idx="14">
                  <c:v>Friuli Venezia Giuglia</c:v>
                </c:pt>
                <c:pt idx="15">
                  <c:v>Sardegna</c:v>
                </c:pt>
                <c:pt idx="16">
                  <c:v>Abruzzo</c:v>
                </c:pt>
              </c:strCache>
            </c:strRef>
          </c:cat>
          <c:val>
            <c:numRef>
              <c:f>'Classifica Regioni prima lista'!$B$2:$B$18</c:f>
              <c:numCache>
                <c:formatCode>0.00</c:formatCode>
                <c:ptCount val="17"/>
                <c:pt idx="0">
                  <c:v>24.181290535077526</c:v>
                </c:pt>
                <c:pt idx="1">
                  <c:v>13.934991704886217</c:v>
                </c:pt>
                <c:pt idx="2">
                  <c:v>7.9214451054781865</c:v>
                </c:pt>
                <c:pt idx="3">
                  <c:v>7.7743073410277619</c:v>
                </c:pt>
                <c:pt idx="4">
                  <c:v>6.2027732505479207</c:v>
                </c:pt>
                <c:pt idx="5">
                  <c:v>5.5394987155261113</c:v>
                </c:pt>
                <c:pt idx="6">
                  <c:v>4.3691389834721104</c:v>
                </c:pt>
                <c:pt idx="7">
                  <c:v>2.7180684985384338</c:v>
                </c:pt>
                <c:pt idx="8">
                  <c:v>2.3642609988882128</c:v>
                </c:pt>
                <c:pt idx="9">
                  <c:v>1.9374334931846608</c:v>
                </c:pt>
                <c:pt idx="10">
                  <c:v>1.8614795819645706</c:v>
                </c:pt>
                <c:pt idx="11">
                  <c:v>1.7322058678423535</c:v>
                </c:pt>
                <c:pt idx="12">
                  <c:v>1.6169380724727203</c:v>
                </c:pt>
                <c:pt idx="13">
                  <c:v>1.3139724180505279</c:v>
                </c:pt>
                <c:pt idx="14">
                  <c:v>1.1718433179720498</c:v>
                </c:pt>
                <c:pt idx="15">
                  <c:v>0.42980827530091043</c:v>
                </c:pt>
                <c:pt idx="16">
                  <c:v>0.10299727520418123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FE-7647-A00E-23BBE6774A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0.67819</cdr:x>
      <cdr:y>0.09662</cdr:y>
    </cdr:from>
    <cdr:to>
      <cdr:x>0.75823</cdr:x>
      <cdr:y>0.17391</cdr:y>
    </cdr:to>
    <cdr:sp macro="" textlink="">
      <cdr:nvSpPr>
        <cdr:cNvPr id="5" name="Connettore 1 4"/>
        <cdr:cNvSpPr/>
      </cdr:nvSpPr>
      <cdr:spPr>
        <a:xfrm xmlns:a="http://schemas.openxmlformats.org/drawingml/2006/main" flipV="1">
          <a:off x="3099066" y="261257"/>
          <a:ext cx="365760" cy="20900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93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92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603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208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6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511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164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232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83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815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70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D7EED-57EC-4392-BA03-762D1C41227E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13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344860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16"/>
          <p:cNvSpPr txBox="1"/>
          <p:nvPr/>
        </p:nvSpPr>
        <p:spPr>
          <a:xfrm>
            <a:off x="473649" y="2604462"/>
            <a:ext cx="5863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spc="400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16 ottobre 2020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494395" y="3698557"/>
            <a:ext cx="84581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spc="600" dirty="0">
                <a:cs typeface="Arial"/>
              </a:rPr>
              <a:t>#SISPRINT</a:t>
            </a:r>
          </a:p>
          <a:p>
            <a:endParaRPr lang="it-IT" sz="1400" spc="2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it-IT" sz="2000" dirty="0"/>
              <a:t>Sistema Integrato di Supporto alla </a:t>
            </a:r>
            <a:r>
              <a:rPr lang="it-IT" sz="2000" dirty="0" err="1"/>
              <a:t>PRogettazione</a:t>
            </a:r>
            <a:r>
              <a:rPr lang="it-IT" sz="2000" dirty="0"/>
              <a:t> degli Interventi Territoriali</a:t>
            </a:r>
            <a:endParaRPr lang="it-IT" sz="2000" spc="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473648" y="5013176"/>
            <a:ext cx="84489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PMI italiane ad alto potenziale di crescita e analisi degli ecosistemi d’innovazione</a:t>
            </a:r>
          </a:p>
        </p:txBody>
      </p:sp>
      <p:cxnSp>
        <p:nvCxnSpPr>
          <p:cNvPr id="23" name="Connettore 1 22"/>
          <p:cNvCxnSpPr/>
          <p:nvPr/>
        </p:nvCxnSpPr>
        <p:spPr>
          <a:xfrm rot="5400000" flipH="1" flipV="1">
            <a:off x="4310184" y="2950035"/>
            <a:ext cx="533400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B150AB1B-8281-4FEC-A60A-6BCFFADE304B}"/>
              </a:ext>
            </a:extLst>
          </p:cNvPr>
          <p:cNvGrpSpPr/>
          <p:nvPr/>
        </p:nvGrpSpPr>
        <p:grpSpPr>
          <a:xfrm>
            <a:off x="-2121375" y="5776687"/>
            <a:ext cx="11265375" cy="1115329"/>
            <a:chOff x="-2121375" y="5776687"/>
            <a:chExt cx="11265375" cy="1115329"/>
          </a:xfrm>
        </p:grpSpPr>
        <p:cxnSp>
          <p:nvCxnSpPr>
            <p:cNvPr id="22" name="Connettore 1 21"/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0200CFD8-BC7D-4448-AA4F-E98B4527055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ttangolo 1">
            <a:extLst>
              <a:ext uri="{FF2B5EF4-FFF2-40B4-BE49-F238E27FC236}">
                <a16:creationId xmlns:a16="http://schemas.microsoft.com/office/drawing/2014/main" id="{0B14BBC4-9FD3-1B42-AD8A-F4F906E99940}"/>
              </a:ext>
            </a:extLst>
          </p:cNvPr>
          <p:cNvSpPr/>
          <p:nvPr/>
        </p:nvSpPr>
        <p:spPr>
          <a:xfrm>
            <a:off x="473648" y="5435932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Interventi</a:t>
            </a:r>
            <a:r>
              <a:rPr lang="en-US" b="1" dirty="0"/>
              <a:t> di Pietro </a:t>
            </a:r>
            <a:r>
              <a:rPr lang="en-US" b="1" dirty="0" err="1"/>
              <a:t>Marcolini</a:t>
            </a:r>
            <a:r>
              <a:rPr lang="en-US" b="1" dirty="0"/>
              <a:t>, Simone Poledrini,  Antonio Renzi e Giovanni Zazzerini</a:t>
            </a:r>
          </a:p>
        </p:txBody>
      </p:sp>
    </p:spTree>
    <p:extLst>
      <p:ext uri="{BB962C8B-B14F-4D97-AF65-F5344CB8AC3E}">
        <p14:creationId xmlns:p14="http://schemas.microsoft.com/office/powerpoint/2010/main" val="2372467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EVIDENZE DALLA SECONDA LISTA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8EF749FE-8090-4992-93B6-867C8A061B57}"/>
              </a:ext>
            </a:extLst>
          </p:cNvPr>
          <p:cNvGrpSpPr/>
          <p:nvPr/>
        </p:nvGrpSpPr>
        <p:grpSpPr>
          <a:xfrm>
            <a:off x="-2121375" y="5770055"/>
            <a:ext cx="11265375" cy="1115329"/>
            <a:chOff x="-2121375" y="5776687"/>
            <a:chExt cx="11265375" cy="1115329"/>
          </a:xfrm>
        </p:grpSpPr>
        <p:cxnSp>
          <p:nvCxnSpPr>
            <p:cNvPr id="9" name="Connettore 1 21">
              <a:extLst>
                <a:ext uri="{FF2B5EF4-FFF2-40B4-BE49-F238E27FC236}">
                  <a16:creationId xmlns:a16="http://schemas.microsoft.com/office/drawing/2014/main" id="{C8155B65-7E5D-4B27-BF65-2DB266007781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E92301AD-8AC0-42F5-AB78-CD077938B9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AC373DCE-824B-CA44-81C2-F3FEF3549560}"/>
              </a:ext>
            </a:extLst>
          </p:cNvPr>
          <p:cNvSpPr txBox="1"/>
          <p:nvPr/>
        </p:nvSpPr>
        <p:spPr>
          <a:xfrm>
            <a:off x="348867" y="1409514"/>
            <a:ext cx="8532440" cy="1868169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>
              <a:defRPr sz="1600">
                <a:solidFill>
                  <a:schemeClr val="tx1"/>
                </a:solidFill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Numero di PMI esaminate: 772 (</a:t>
            </a:r>
            <a:r>
              <a:rPr lang="it-IT" dirty="0" err="1"/>
              <a:t>HGFs</a:t>
            </a:r>
            <a:r>
              <a:rPr lang="it-IT" dirty="0"/>
              <a:t> prima lista).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Criteri di selezione delle </a:t>
            </a:r>
            <a:r>
              <a:rPr lang="it-IT" dirty="0" err="1"/>
              <a:t>HGFs</a:t>
            </a:r>
            <a:r>
              <a:rPr lang="it-IT" dirty="0"/>
              <a:t>: 1) Crescita dei ricavi vendite ≥ 20% nell’ultimo periodo considerato; 2) Variazione positiva del ROA nell’ultimo periodo considerato; 3) Coefficiente di correlazione ≥ 50% tra i ricavi vendite e il ROA; 4) Grado di elasticità positivo del ROA rispetto ai ricavi vendite.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Numero di </a:t>
            </a:r>
            <a:r>
              <a:rPr lang="it-IT" dirty="0" err="1"/>
              <a:t>HGFs</a:t>
            </a:r>
            <a:r>
              <a:rPr lang="it-IT" dirty="0"/>
              <a:t> appartenenti alla seconda lista: 209 pari al 27% della prima lista di </a:t>
            </a:r>
            <a:r>
              <a:rPr lang="it-IT" dirty="0" err="1"/>
              <a:t>HGFs</a:t>
            </a:r>
            <a:r>
              <a:rPr lang="it-IT" dirty="0"/>
              <a:t> e al 2,3% rispetto alle 9.162 PMI analizzate.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00D5162-E158-A64F-9F7C-3C8588B1284D}"/>
              </a:ext>
            </a:extLst>
          </p:cNvPr>
          <p:cNvSpPr txBox="1"/>
          <p:nvPr/>
        </p:nvSpPr>
        <p:spPr>
          <a:xfrm>
            <a:off x="348867" y="3542132"/>
            <a:ext cx="853244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>
              <a:defRPr sz="1600">
                <a:solidFill>
                  <a:schemeClr val="tx1"/>
                </a:solidFill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Le risultanze relative alla seconda lista assumono rilevanza in una prospettiva rischio-rendimento di breve-medio termine; prospettiva tipica degli investitori finanziari.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Invece, nella prospettiva del decisore pubblico appare più utile la prima lista di </a:t>
            </a:r>
            <a:r>
              <a:rPr lang="it-IT" dirty="0" err="1"/>
              <a:t>HGFs</a:t>
            </a:r>
            <a:r>
              <a:rPr lang="it-IT" dirty="0"/>
              <a:t>, comprendente imprese che, a prescindere da considerazioni legate al </a:t>
            </a:r>
            <a:r>
              <a:rPr lang="it-IT" dirty="0" err="1"/>
              <a:t>trade</a:t>
            </a:r>
            <a:r>
              <a:rPr lang="it-IT" dirty="0"/>
              <a:t> off rischio-rendimento, hanno dimostrato di poter perseguire, almeno con riferimento alla dinamica dei ricavi vendite, obiettivi di sviluppo. </a:t>
            </a:r>
          </a:p>
        </p:txBody>
      </p:sp>
    </p:spTree>
    <p:extLst>
      <p:ext uri="{BB962C8B-B14F-4D97-AF65-F5344CB8AC3E}">
        <p14:creationId xmlns:p14="http://schemas.microsoft.com/office/powerpoint/2010/main" val="1005042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IMPLICAZIONI DI POLICIES </a:t>
            </a:r>
          </a:p>
          <a:p>
            <a:pPr algn="r"/>
            <a:r>
              <a:rPr lang="it-IT" sz="2000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Sottotitolo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86846" y="1525570"/>
            <a:ext cx="8448042" cy="3870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cs typeface="Arial" panose="020B0604020202020204" pitchFamily="34" charset="0"/>
              </a:rPr>
              <a:t>La crescente attenzione alle </a:t>
            </a:r>
            <a:r>
              <a:rPr lang="it-IT" sz="1600" dirty="0" err="1">
                <a:cs typeface="Arial" panose="020B0604020202020204" pitchFamily="34" charset="0"/>
              </a:rPr>
              <a:t>HGFs</a:t>
            </a:r>
            <a:r>
              <a:rPr lang="it-IT" sz="1600" dirty="0">
                <a:cs typeface="Arial" panose="020B0604020202020204" pitchFamily="34" charset="0"/>
              </a:rPr>
              <a:t> da parte dei </a:t>
            </a:r>
            <a:r>
              <a:rPr lang="it-IT" sz="1600" dirty="0" err="1">
                <a:cs typeface="Arial" panose="020B0604020202020204" pitchFamily="34" charset="0"/>
              </a:rPr>
              <a:t>policymakers</a:t>
            </a:r>
            <a:r>
              <a:rPr lang="it-IT" sz="1600" dirty="0">
                <a:cs typeface="Arial" panose="020B0604020202020204" pitchFamily="34" charset="0"/>
              </a:rPr>
              <a:t> deriva dal fatto che seppur rappresentino una piccola parte della popolazione contribuiscono ampiamente alla crescita economica e all’occupazione (principio di </a:t>
            </a:r>
            <a:r>
              <a:rPr lang="it-IT" sz="1600" dirty="0" err="1">
                <a:cs typeface="Arial" panose="020B0604020202020204" pitchFamily="34" charset="0"/>
              </a:rPr>
              <a:t>pareto</a:t>
            </a:r>
            <a:r>
              <a:rPr lang="it-IT" sz="1600" dirty="0">
                <a:cs typeface="Arial" panose="020B0604020202020204" pitchFamily="34" charset="0"/>
              </a:rPr>
              <a:t> e unicorni)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cs typeface="Arial" panose="020B0604020202020204" pitchFamily="34" charset="0"/>
              </a:rPr>
              <a:t>Le </a:t>
            </a:r>
            <a:r>
              <a:rPr lang="it-IT" sz="1600" dirty="0" err="1">
                <a:cs typeface="Arial" panose="020B0604020202020204" pitchFamily="34" charset="0"/>
              </a:rPr>
              <a:t>HGFs</a:t>
            </a:r>
            <a:r>
              <a:rPr lang="it-IT" sz="1600" dirty="0">
                <a:cs typeface="Arial" panose="020B0604020202020204" pitchFamily="34" charset="0"/>
              </a:rPr>
              <a:t> sono in genere più vecchie, più grandi e meno high-tech di quanto si immagini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cs typeface="Arial" panose="020B0604020202020204" pitchFamily="34" charset="0"/>
              </a:rPr>
              <a:t>La high-</a:t>
            </a:r>
            <a:r>
              <a:rPr lang="it-IT" sz="1600" dirty="0" err="1">
                <a:cs typeface="Arial" panose="020B0604020202020204" pitchFamily="34" charset="0"/>
              </a:rPr>
              <a:t>growth</a:t>
            </a:r>
            <a:r>
              <a:rPr lang="it-IT" sz="1600" dirty="0">
                <a:cs typeface="Arial" panose="020B0604020202020204" pitchFamily="34" charset="0"/>
              </a:rPr>
              <a:t> non è propriamente una categoria di imprese, rappresenta piuttosto una fase transitoria  nella vita di un’organizzazione. La crescita esercita una forte pressione manageriale, finanziaria e produttiva</a:t>
            </a:r>
            <a:r>
              <a:rPr lang="it-IT" sz="1600" dirty="0">
                <a:cs typeface="Arial" panose="020B0604020202020204" pitchFamily="34" charset="0"/>
                <a:sym typeface="Wingdings" pitchFamily="2" charset="2"/>
              </a:rPr>
              <a:t> supportare la formazione per lo sviluppo delle necessarie competenze manageriali (From RBV to </a:t>
            </a:r>
            <a:r>
              <a:rPr lang="it-IT" sz="1600" dirty="0" err="1">
                <a:cs typeface="Arial" panose="020B0604020202020204" pitchFamily="34" charset="0"/>
                <a:sym typeface="Wingdings" pitchFamily="2" charset="2"/>
              </a:rPr>
              <a:t>dynamic</a:t>
            </a:r>
            <a:r>
              <a:rPr lang="it-IT" sz="1600" dirty="0"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it-IT" sz="1600" dirty="0" err="1">
                <a:cs typeface="Arial" panose="020B0604020202020204" pitchFamily="34" charset="0"/>
                <a:sym typeface="Wingdings" pitchFamily="2" charset="2"/>
              </a:rPr>
              <a:t>capabilities</a:t>
            </a:r>
            <a:r>
              <a:rPr lang="it-IT" sz="1600" dirty="0">
                <a:cs typeface="Arial" panose="020B0604020202020204" pitchFamily="34" charset="0"/>
                <a:sym typeface="Wingdings" pitchFamily="2" charset="2"/>
              </a:rPr>
              <a:t>) </a:t>
            </a:r>
            <a:endParaRPr lang="it-IT" sz="1600" dirty="0">
              <a:cs typeface="Arial" panose="020B060402020202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cs typeface="Arial" panose="020B0604020202020204" pitchFamily="34" charset="0"/>
              </a:rPr>
              <a:t>Rimuovere gli ostacoli alla crescita (es. disincentivi fiscali nel passaggio ad un’altra categoria) </a:t>
            </a: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cs typeface="Arial" panose="020B0604020202020204" pitchFamily="34" charset="0"/>
              </a:rPr>
              <a:t>Per far rafforzare gli ecosistemi imprenditoriali esistenti si propone lo sviluppo di piattaforme digitali. </a:t>
            </a: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cs typeface="Arial" panose="020B0604020202020204" pitchFamily="34" charset="0"/>
              </a:rPr>
              <a:t>Si segnala il bisogno di politiche pubbliche a sostegno di “campioni” regionali dell’innovazione tecnologica. </a:t>
            </a: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cs typeface="Arial" panose="020B0604020202020204" pitchFamily="34" charset="0"/>
              </a:rPr>
              <a:t>Il ruolo dell’attore pubblico dovrebbe inoltre muoversi da posizioni di erogatore a facilitatore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D80CBFE1-4478-4B8D-81F4-687EB7A32707}"/>
              </a:ext>
            </a:extLst>
          </p:cNvPr>
          <p:cNvGrpSpPr/>
          <p:nvPr/>
        </p:nvGrpSpPr>
        <p:grpSpPr>
          <a:xfrm>
            <a:off x="-2121375" y="5776687"/>
            <a:ext cx="11265375" cy="1115329"/>
            <a:chOff x="-2121375" y="5776687"/>
            <a:chExt cx="11265375" cy="1115329"/>
          </a:xfrm>
        </p:grpSpPr>
        <p:cxnSp>
          <p:nvCxnSpPr>
            <p:cNvPr id="18" name="Connettore 1 21">
              <a:extLst>
                <a:ext uri="{FF2B5EF4-FFF2-40B4-BE49-F238E27FC236}">
                  <a16:creationId xmlns:a16="http://schemas.microsoft.com/office/drawing/2014/main" id="{5C93DA66-4005-4075-9102-197E0215C339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3FAA84A0-DE32-45A7-B01E-86D37FAF9DA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452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11560" y="3212976"/>
            <a:ext cx="689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Grazie!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7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344860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A34B0A24-60D2-4592-B744-A7BFAE240AF7}"/>
              </a:ext>
            </a:extLst>
          </p:cNvPr>
          <p:cNvGrpSpPr/>
          <p:nvPr/>
        </p:nvGrpSpPr>
        <p:grpSpPr>
          <a:xfrm>
            <a:off x="-2121375" y="5776687"/>
            <a:ext cx="11265375" cy="1115329"/>
            <a:chOff x="-2121375" y="5776687"/>
            <a:chExt cx="11265375" cy="1115329"/>
          </a:xfrm>
        </p:grpSpPr>
        <p:cxnSp>
          <p:nvCxnSpPr>
            <p:cNvPr id="9" name="Connettore 1 21">
              <a:extLst>
                <a:ext uri="{FF2B5EF4-FFF2-40B4-BE49-F238E27FC236}">
                  <a16:creationId xmlns:a16="http://schemas.microsoft.com/office/drawing/2014/main" id="{31C11F20-D620-40FE-AD0B-9B31190DBFF3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F901332B-3EA4-4C5F-B856-2D0BAF54E7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8103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5" y="47369"/>
            <a:ext cx="61566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PMI ITALIANE AD ALTO POTENZIALE DI CRESCITA E ANALISI DEGLI ECOSISTEMI D’INNOVAZIONE</a:t>
            </a:r>
          </a:p>
          <a:p>
            <a:pPr algn="r"/>
            <a:endParaRPr lang="it-IT" sz="2000" b="1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717249" y="1341751"/>
            <a:ext cx="77431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11.00 	Introduzione ai lavori</a:t>
            </a:r>
          </a:p>
          <a:p>
            <a:r>
              <a:rPr lang="it-IT" b="1" dirty="0">
                <a:cs typeface="Arial" panose="020B0604020202020204" pitchFamily="34" charset="0"/>
              </a:rPr>
              <a:t>	</a:t>
            </a:r>
            <a:r>
              <a:rPr lang="it-IT" dirty="0">
                <a:cs typeface="Arial" panose="020B0604020202020204" pitchFamily="34" charset="0"/>
              </a:rPr>
              <a:t>Marilina Labia - Responsabile Progetto </a:t>
            </a:r>
            <a:r>
              <a:rPr lang="it-IT" dirty="0" err="1">
                <a:cs typeface="Arial" panose="020B0604020202020204" pitchFamily="34" charset="0"/>
              </a:rPr>
              <a:t>Sisprint</a:t>
            </a:r>
            <a:r>
              <a:rPr lang="it-IT" dirty="0">
                <a:cs typeface="Arial" panose="020B0604020202020204" pitchFamily="34" charset="0"/>
              </a:rPr>
              <a:t> - </a:t>
            </a:r>
            <a:r>
              <a:rPr lang="it-IT" dirty="0" err="1">
                <a:cs typeface="Arial" panose="020B0604020202020204" pitchFamily="34" charset="0"/>
              </a:rPr>
              <a:t>Si.Camera</a:t>
            </a:r>
            <a:endParaRPr lang="it-IT" dirty="0">
              <a:cs typeface="Arial" panose="020B0604020202020204" pitchFamily="34" charset="0"/>
            </a:endParaRPr>
          </a:p>
          <a:p>
            <a:endParaRPr lang="it-IT" sz="1000" dirty="0"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11.15 	Il supporto alle High-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Growth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Firms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: best 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practices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internazionali</a:t>
            </a:r>
          </a:p>
          <a:p>
            <a:r>
              <a:rPr lang="it-IT" dirty="0">
                <a:cs typeface="Arial" panose="020B0604020202020204" pitchFamily="34" charset="0"/>
              </a:rPr>
              <a:t>	Giovanni Zazzerini, INSME - The </a:t>
            </a:r>
            <a:r>
              <a:rPr lang="it-IT" dirty="0" err="1">
                <a:cs typeface="Arial" panose="020B0604020202020204" pitchFamily="34" charset="0"/>
              </a:rPr>
              <a:t>international</a:t>
            </a:r>
            <a:r>
              <a:rPr lang="it-IT" dirty="0">
                <a:cs typeface="Arial" panose="020B0604020202020204" pitchFamily="34" charset="0"/>
              </a:rPr>
              <a:t> Network for </a:t>
            </a:r>
            <a:r>
              <a:rPr lang="it-IT" dirty="0" err="1">
                <a:cs typeface="Arial" panose="020B0604020202020204" pitchFamily="34" charset="0"/>
              </a:rPr>
              <a:t>SMEs</a:t>
            </a:r>
            <a:endParaRPr lang="it-IT" dirty="0">
              <a:cs typeface="Arial" panose="020B0604020202020204" pitchFamily="34" charset="0"/>
            </a:endParaRPr>
          </a:p>
          <a:p>
            <a:r>
              <a:rPr lang="it-IT" dirty="0">
                <a:cs typeface="Arial" panose="020B0604020202020204" pitchFamily="34" charset="0"/>
              </a:rPr>
              <a:t>	Pietro Marcolini, ISTAO - Istituto Adriano Olivetti</a:t>
            </a:r>
          </a:p>
          <a:p>
            <a:endParaRPr lang="it-IT" sz="1000" dirty="0"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11.45 	High-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Growth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Firms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e territorio</a:t>
            </a:r>
          </a:p>
          <a:p>
            <a:r>
              <a:rPr lang="it-IT" dirty="0">
                <a:cs typeface="Arial" panose="020B0604020202020204" pitchFamily="34" charset="0"/>
              </a:rPr>
              <a:t>	Alessandro Rinaldi - Responsabile attività di analisi e studio Progetto 	</a:t>
            </a:r>
            <a:r>
              <a:rPr lang="it-IT" dirty="0" err="1">
                <a:cs typeface="Arial" panose="020B0604020202020204" pitchFamily="34" charset="0"/>
              </a:rPr>
              <a:t>Sisprint</a:t>
            </a:r>
            <a:r>
              <a:rPr lang="it-IT" dirty="0">
                <a:cs typeface="Arial" panose="020B0604020202020204" pitchFamily="34" charset="0"/>
              </a:rPr>
              <a:t> - </a:t>
            </a:r>
            <a:r>
              <a:rPr lang="it-IT" dirty="0" err="1">
                <a:cs typeface="Arial" panose="020B0604020202020204" pitchFamily="34" charset="0"/>
              </a:rPr>
              <a:t>Si.Camera</a:t>
            </a:r>
            <a:r>
              <a:rPr lang="it-IT" dirty="0">
                <a:cs typeface="Arial" panose="020B0604020202020204" pitchFamily="34" charset="0"/>
              </a:rPr>
              <a:t> </a:t>
            </a:r>
          </a:p>
          <a:p>
            <a:endParaRPr lang="it-IT" sz="1000" dirty="0"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12.00 	High-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Growth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Firms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: aspetti definitori, metodologici e prospettive di</a:t>
            </a: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	ricerca</a:t>
            </a:r>
          </a:p>
          <a:p>
            <a:r>
              <a:rPr lang="it-IT" dirty="0">
                <a:cs typeface="Arial" panose="020B0604020202020204" pitchFamily="34" charset="0"/>
              </a:rPr>
              <a:t>	Antonio Renzi, La Sapienza Università di Roma</a:t>
            </a:r>
          </a:p>
          <a:p>
            <a:endParaRPr lang="it-IT" sz="1000" b="1" dirty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12.15 	Q&amp;A</a:t>
            </a:r>
          </a:p>
          <a:p>
            <a:pPr algn="ctr"/>
            <a:endParaRPr lang="it-IT" i="1" dirty="0">
              <a:cs typeface="Arial" panose="020B0604020202020204" pitchFamily="34" charset="0"/>
            </a:endParaRPr>
          </a:p>
          <a:p>
            <a:pPr algn="ctr"/>
            <a:r>
              <a:rPr lang="it-IT" i="1" dirty="0">
                <a:cs typeface="Arial" panose="020B0604020202020204" pitchFamily="34" charset="0"/>
              </a:rPr>
              <a:t>Sono presenti i referenti dell’Agenzia per la Coesione Territoriale per un saluto ai partecipanti e per le conclusioni finali</a:t>
            </a:r>
          </a:p>
          <a:p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	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40E71437-5497-4904-89E4-154F0A161B06}"/>
              </a:ext>
            </a:extLst>
          </p:cNvPr>
          <p:cNvGrpSpPr/>
          <p:nvPr/>
        </p:nvGrpSpPr>
        <p:grpSpPr>
          <a:xfrm>
            <a:off x="-2099918" y="6051291"/>
            <a:ext cx="11265375" cy="1116000"/>
            <a:chOff x="-2121375" y="5776686"/>
            <a:chExt cx="11265375" cy="1116000"/>
          </a:xfrm>
        </p:grpSpPr>
        <p:cxnSp>
          <p:nvCxnSpPr>
            <p:cNvPr id="12" name="Connettore 1 21">
              <a:extLst>
                <a:ext uri="{FF2B5EF4-FFF2-40B4-BE49-F238E27FC236}">
                  <a16:creationId xmlns:a16="http://schemas.microsoft.com/office/drawing/2014/main" id="{1AB4C716-9EC6-40AD-9F0B-FCDEC507A802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B11F7870-F1F6-4FBD-93E6-34E97B33C7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6"/>
              <a:ext cx="11040874" cy="11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40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PMI ITALIANE AD ALTO POTENZIALE DI CRESCITA E ANALISI DEGLI ECOSISTEMI D’INNOVAZIONE</a:t>
            </a:r>
          </a:p>
          <a:p>
            <a:pPr algn="r"/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D75C043A-BC0C-4BE7-87DE-0125B0FFC1E7}"/>
              </a:ext>
            </a:extLst>
          </p:cNvPr>
          <p:cNvGrpSpPr/>
          <p:nvPr/>
        </p:nvGrpSpPr>
        <p:grpSpPr>
          <a:xfrm>
            <a:off x="-2121375" y="5776687"/>
            <a:ext cx="11265375" cy="1115329"/>
            <a:chOff x="-2121375" y="5776687"/>
            <a:chExt cx="11265375" cy="1115329"/>
          </a:xfrm>
        </p:grpSpPr>
        <p:cxnSp>
          <p:nvCxnSpPr>
            <p:cNvPr id="7" name="Connettore 1 21">
              <a:extLst>
                <a:ext uri="{FF2B5EF4-FFF2-40B4-BE49-F238E27FC236}">
                  <a16:creationId xmlns:a16="http://schemas.microsoft.com/office/drawing/2014/main" id="{884B88FC-0DCB-41C9-B99B-D06D3234C3FF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2555B78E-A586-4270-9F47-8F5BCD0859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Forma a L 9">
            <a:extLst>
              <a:ext uri="{FF2B5EF4-FFF2-40B4-BE49-F238E27FC236}">
                <a16:creationId xmlns:a16="http://schemas.microsoft.com/office/drawing/2014/main" id="{FC96AD65-060E-104F-B6F1-2EAF6AF3F620}"/>
              </a:ext>
            </a:extLst>
          </p:cNvPr>
          <p:cNvSpPr/>
          <p:nvPr/>
        </p:nvSpPr>
        <p:spPr>
          <a:xfrm rot="5400000">
            <a:off x="1041112" y="3415138"/>
            <a:ext cx="844758" cy="1405659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igura a mano libera 10">
            <a:extLst>
              <a:ext uri="{FF2B5EF4-FFF2-40B4-BE49-F238E27FC236}">
                <a16:creationId xmlns:a16="http://schemas.microsoft.com/office/drawing/2014/main" id="{796C0FF9-7B7A-0442-9F46-4FFB7086D166}"/>
              </a:ext>
            </a:extLst>
          </p:cNvPr>
          <p:cNvSpPr/>
          <p:nvPr/>
        </p:nvSpPr>
        <p:spPr>
          <a:xfrm>
            <a:off x="971600" y="3835127"/>
            <a:ext cx="1197537" cy="1112385"/>
          </a:xfrm>
          <a:custGeom>
            <a:avLst/>
            <a:gdLst>
              <a:gd name="connsiteX0" fmla="*/ 0 w 1269037"/>
              <a:gd name="connsiteY0" fmla="*/ 0 h 1112385"/>
              <a:gd name="connsiteX1" fmla="*/ 1269037 w 1269037"/>
              <a:gd name="connsiteY1" fmla="*/ 0 h 1112385"/>
              <a:gd name="connsiteX2" fmla="*/ 1269037 w 1269037"/>
              <a:gd name="connsiteY2" fmla="*/ 1112385 h 1112385"/>
              <a:gd name="connsiteX3" fmla="*/ 0 w 1269037"/>
              <a:gd name="connsiteY3" fmla="*/ 1112385 h 1112385"/>
              <a:gd name="connsiteX4" fmla="*/ 0 w 1269037"/>
              <a:gd name="connsiteY4" fmla="*/ 0 h 111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037" h="1112385">
                <a:moveTo>
                  <a:pt x="0" y="0"/>
                </a:moveTo>
                <a:lnTo>
                  <a:pt x="1269037" y="0"/>
                </a:lnTo>
                <a:lnTo>
                  <a:pt x="1269037" y="1112385"/>
                </a:lnTo>
                <a:lnTo>
                  <a:pt x="0" y="111238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kern="1200" dirty="0"/>
              <a:t>STARTUP</a:t>
            </a:r>
          </a:p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600" kern="1200" dirty="0" err="1"/>
              <a:t>società</a:t>
            </a:r>
            <a:r>
              <a:rPr lang="en-US" sz="1600" kern="1200" dirty="0"/>
              <a:t> </a:t>
            </a:r>
            <a:r>
              <a:rPr lang="en-US" sz="1600" kern="1200" dirty="0" err="1"/>
              <a:t>concepita</a:t>
            </a:r>
            <a:r>
              <a:rPr lang="en-US" sz="1600" kern="1200" dirty="0"/>
              <a:t> per </a:t>
            </a:r>
            <a:r>
              <a:rPr lang="en-US" sz="1600" kern="1200" dirty="0" err="1"/>
              <a:t>crescere</a:t>
            </a:r>
            <a:r>
              <a:rPr lang="en-US" sz="1600" kern="1200" dirty="0"/>
              <a:t> </a:t>
            </a:r>
            <a:r>
              <a:rPr lang="en-US" sz="1600" kern="1200" dirty="0" err="1"/>
              <a:t>velocemente</a:t>
            </a:r>
            <a:endParaRPr lang="it-IT" sz="1600" kern="1200" dirty="0"/>
          </a:p>
        </p:txBody>
      </p:sp>
      <p:sp>
        <p:nvSpPr>
          <p:cNvPr id="13" name="Forma a L 12">
            <a:extLst>
              <a:ext uri="{FF2B5EF4-FFF2-40B4-BE49-F238E27FC236}">
                <a16:creationId xmlns:a16="http://schemas.microsoft.com/office/drawing/2014/main" id="{B74E8399-25A9-DD4A-ACC1-90CC4ED57A38}"/>
              </a:ext>
            </a:extLst>
          </p:cNvPr>
          <p:cNvSpPr/>
          <p:nvPr/>
        </p:nvSpPr>
        <p:spPr>
          <a:xfrm rot="5400000">
            <a:off x="2594661" y="3030710"/>
            <a:ext cx="844758" cy="1405659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igura a mano libera 13">
            <a:extLst>
              <a:ext uri="{FF2B5EF4-FFF2-40B4-BE49-F238E27FC236}">
                <a16:creationId xmlns:a16="http://schemas.microsoft.com/office/drawing/2014/main" id="{45C38135-6108-8944-9601-F425DADDB86E}"/>
              </a:ext>
            </a:extLst>
          </p:cNvPr>
          <p:cNvSpPr/>
          <p:nvPr/>
        </p:nvSpPr>
        <p:spPr>
          <a:xfrm>
            <a:off x="2590277" y="3450700"/>
            <a:ext cx="1405659" cy="1112385"/>
          </a:xfrm>
          <a:custGeom>
            <a:avLst/>
            <a:gdLst>
              <a:gd name="connsiteX0" fmla="*/ 0 w 1269037"/>
              <a:gd name="connsiteY0" fmla="*/ 0 h 1112385"/>
              <a:gd name="connsiteX1" fmla="*/ 1269037 w 1269037"/>
              <a:gd name="connsiteY1" fmla="*/ 0 h 1112385"/>
              <a:gd name="connsiteX2" fmla="*/ 1269037 w 1269037"/>
              <a:gd name="connsiteY2" fmla="*/ 1112385 h 1112385"/>
              <a:gd name="connsiteX3" fmla="*/ 0 w 1269037"/>
              <a:gd name="connsiteY3" fmla="*/ 1112385 h 1112385"/>
              <a:gd name="connsiteX4" fmla="*/ 0 w 1269037"/>
              <a:gd name="connsiteY4" fmla="*/ 0 h 111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037" h="1112385">
                <a:moveTo>
                  <a:pt x="0" y="0"/>
                </a:moveTo>
                <a:lnTo>
                  <a:pt x="1269037" y="0"/>
                </a:lnTo>
                <a:lnTo>
                  <a:pt x="1269037" y="1112385"/>
                </a:lnTo>
                <a:lnTo>
                  <a:pt x="0" y="111238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kern="1200" dirty="0"/>
              <a:t>SCALEUP</a:t>
            </a:r>
          </a:p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it-IT" sz="1600" kern="1200" dirty="0"/>
              <a:t>startup che ha raggiunto almeno 2 ml Euro fatturato o finanziamenti</a:t>
            </a:r>
          </a:p>
        </p:txBody>
      </p:sp>
      <p:sp>
        <p:nvSpPr>
          <p:cNvPr id="16" name="Forma a L 15">
            <a:extLst>
              <a:ext uri="{FF2B5EF4-FFF2-40B4-BE49-F238E27FC236}">
                <a16:creationId xmlns:a16="http://schemas.microsoft.com/office/drawing/2014/main" id="{65B325B5-B86F-A94F-8792-307ADD166783}"/>
              </a:ext>
            </a:extLst>
          </p:cNvPr>
          <p:cNvSpPr/>
          <p:nvPr/>
        </p:nvSpPr>
        <p:spPr>
          <a:xfrm rot="5400000">
            <a:off x="4148211" y="2646283"/>
            <a:ext cx="844758" cy="1405659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Figura a mano libera 16">
            <a:extLst>
              <a:ext uri="{FF2B5EF4-FFF2-40B4-BE49-F238E27FC236}">
                <a16:creationId xmlns:a16="http://schemas.microsoft.com/office/drawing/2014/main" id="{08A1C06D-6D41-1D48-BF8A-0FB93FDBCBD6}"/>
              </a:ext>
            </a:extLst>
          </p:cNvPr>
          <p:cNvSpPr/>
          <p:nvPr/>
        </p:nvSpPr>
        <p:spPr>
          <a:xfrm>
            <a:off x="4135375" y="3066272"/>
            <a:ext cx="1269036" cy="1112385"/>
          </a:xfrm>
          <a:custGeom>
            <a:avLst/>
            <a:gdLst>
              <a:gd name="connsiteX0" fmla="*/ 0 w 1269037"/>
              <a:gd name="connsiteY0" fmla="*/ 0 h 1112385"/>
              <a:gd name="connsiteX1" fmla="*/ 1269037 w 1269037"/>
              <a:gd name="connsiteY1" fmla="*/ 0 h 1112385"/>
              <a:gd name="connsiteX2" fmla="*/ 1269037 w 1269037"/>
              <a:gd name="connsiteY2" fmla="*/ 1112385 h 1112385"/>
              <a:gd name="connsiteX3" fmla="*/ 0 w 1269037"/>
              <a:gd name="connsiteY3" fmla="*/ 1112385 h 1112385"/>
              <a:gd name="connsiteX4" fmla="*/ 0 w 1269037"/>
              <a:gd name="connsiteY4" fmla="*/ 0 h 111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037" h="1112385">
                <a:moveTo>
                  <a:pt x="0" y="0"/>
                </a:moveTo>
                <a:lnTo>
                  <a:pt x="1269037" y="0"/>
                </a:lnTo>
                <a:lnTo>
                  <a:pt x="1269037" y="1112385"/>
                </a:lnTo>
                <a:lnTo>
                  <a:pt x="0" y="111238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kern="1200" dirty="0"/>
              <a:t>GAZZELLE</a:t>
            </a:r>
          </a:p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600" kern="1200" dirty="0"/>
              <a:t>startup con </a:t>
            </a:r>
            <a:r>
              <a:rPr lang="en-US" sz="1600" kern="1200" dirty="0" err="1"/>
              <a:t>crescita</a:t>
            </a:r>
            <a:r>
              <a:rPr lang="en-US" sz="1600" kern="1200" dirty="0"/>
              <a:t> del </a:t>
            </a:r>
            <a:r>
              <a:rPr lang="en-US" sz="1600" kern="1200" dirty="0" err="1"/>
              <a:t>fatturato</a:t>
            </a:r>
            <a:r>
              <a:rPr lang="en-US" sz="1600" kern="1200" dirty="0"/>
              <a:t> </a:t>
            </a:r>
          </a:p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600" kern="1200" dirty="0"/>
              <a:t>+ 20%</a:t>
            </a:r>
            <a:endParaRPr lang="it-IT" sz="1600" kern="1200" dirty="0"/>
          </a:p>
        </p:txBody>
      </p:sp>
      <p:sp>
        <p:nvSpPr>
          <p:cNvPr id="19" name="Forma a L 18">
            <a:extLst>
              <a:ext uri="{FF2B5EF4-FFF2-40B4-BE49-F238E27FC236}">
                <a16:creationId xmlns:a16="http://schemas.microsoft.com/office/drawing/2014/main" id="{0BDCC3DD-D7E9-F040-A464-6274063F9BF1}"/>
              </a:ext>
            </a:extLst>
          </p:cNvPr>
          <p:cNvSpPr/>
          <p:nvPr/>
        </p:nvSpPr>
        <p:spPr>
          <a:xfrm rot="5400000">
            <a:off x="5701761" y="2261855"/>
            <a:ext cx="844758" cy="1405659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Figura a mano libera 19">
            <a:extLst>
              <a:ext uri="{FF2B5EF4-FFF2-40B4-BE49-F238E27FC236}">
                <a16:creationId xmlns:a16="http://schemas.microsoft.com/office/drawing/2014/main" id="{DCF92D79-E7B4-C949-8742-BEAD43293902}"/>
              </a:ext>
            </a:extLst>
          </p:cNvPr>
          <p:cNvSpPr/>
          <p:nvPr/>
        </p:nvSpPr>
        <p:spPr>
          <a:xfrm>
            <a:off x="5560750" y="2681845"/>
            <a:ext cx="1422558" cy="1112385"/>
          </a:xfrm>
          <a:custGeom>
            <a:avLst/>
            <a:gdLst>
              <a:gd name="connsiteX0" fmla="*/ 0 w 1269037"/>
              <a:gd name="connsiteY0" fmla="*/ 0 h 1112385"/>
              <a:gd name="connsiteX1" fmla="*/ 1269037 w 1269037"/>
              <a:gd name="connsiteY1" fmla="*/ 0 h 1112385"/>
              <a:gd name="connsiteX2" fmla="*/ 1269037 w 1269037"/>
              <a:gd name="connsiteY2" fmla="*/ 1112385 h 1112385"/>
              <a:gd name="connsiteX3" fmla="*/ 0 w 1269037"/>
              <a:gd name="connsiteY3" fmla="*/ 1112385 h 1112385"/>
              <a:gd name="connsiteX4" fmla="*/ 0 w 1269037"/>
              <a:gd name="connsiteY4" fmla="*/ 0 h 111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037" h="1112385">
                <a:moveTo>
                  <a:pt x="0" y="0"/>
                </a:moveTo>
                <a:lnTo>
                  <a:pt x="1269037" y="0"/>
                </a:lnTo>
                <a:lnTo>
                  <a:pt x="1269037" y="1112385"/>
                </a:lnTo>
                <a:lnTo>
                  <a:pt x="0" y="111238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kern="1200" dirty="0"/>
              <a:t>HIGH GROWTH FIRMS</a:t>
            </a:r>
          </a:p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it-IT" sz="1600" kern="1200" dirty="0"/>
              <a:t>imprese che negli ultimi 3 anni sono  cresciute + 20% fatturato e/o dipendenti </a:t>
            </a:r>
          </a:p>
        </p:txBody>
      </p:sp>
      <p:sp>
        <p:nvSpPr>
          <p:cNvPr id="22" name="Forma a L 21">
            <a:extLst>
              <a:ext uri="{FF2B5EF4-FFF2-40B4-BE49-F238E27FC236}">
                <a16:creationId xmlns:a16="http://schemas.microsoft.com/office/drawing/2014/main" id="{6C3AFB79-3729-D740-85F1-AE8DA26B3DC7}"/>
              </a:ext>
            </a:extLst>
          </p:cNvPr>
          <p:cNvSpPr/>
          <p:nvPr/>
        </p:nvSpPr>
        <p:spPr>
          <a:xfrm rot="5400000">
            <a:off x="7255311" y="1877428"/>
            <a:ext cx="844758" cy="1405659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Figura a mano libera 22">
            <a:extLst>
              <a:ext uri="{FF2B5EF4-FFF2-40B4-BE49-F238E27FC236}">
                <a16:creationId xmlns:a16="http://schemas.microsoft.com/office/drawing/2014/main" id="{3A09C9DD-DE9A-4D4D-A135-9AAC8FD72E15}"/>
              </a:ext>
            </a:extLst>
          </p:cNvPr>
          <p:cNvSpPr/>
          <p:nvPr/>
        </p:nvSpPr>
        <p:spPr>
          <a:xfrm>
            <a:off x="7236296" y="2297417"/>
            <a:ext cx="1292114" cy="1112385"/>
          </a:xfrm>
          <a:custGeom>
            <a:avLst/>
            <a:gdLst>
              <a:gd name="connsiteX0" fmla="*/ 0 w 1269037"/>
              <a:gd name="connsiteY0" fmla="*/ 0 h 1112385"/>
              <a:gd name="connsiteX1" fmla="*/ 1269037 w 1269037"/>
              <a:gd name="connsiteY1" fmla="*/ 0 h 1112385"/>
              <a:gd name="connsiteX2" fmla="*/ 1269037 w 1269037"/>
              <a:gd name="connsiteY2" fmla="*/ 1112385 h 1112385"/>
              <a:gd name="connsiteX3" fmla="*/ 0 w 1269037"/>
              <a:gd name="connsiteY3" fmla="*/ 1112385 h 1112385"/>
              <a:gd name="connsiteX4" fmla="*/ 0 w 1269037"/>
              <a:gd name="connsiteY4" fmla="*/ 0 h 111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037" h="1112385">
                <a:moveTo>
                  <a:pt x="0" y="0"/>
                </a:moveTo>
                <a:lnTo>
                  <a:pt x="1269037" y="0"/>
                </a:lnTo>
                <a:lnTo>
                  <a:pt x="1269037" y="1112385"/>
                </a:lnTo>
                <a:lnTo>
                  <a:pt x="0" y="111238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kern="1200" dirty="0"/>
              <a:t>UNICORNS</a:t>
            </a:r>
          </a:p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600" kern="1200" dirty="0"/>
              <a:t>startup </a:t>
            </a:r>
            <a:r>
              <a:rPr lang="en-US" sz="1600" kern="1200" dirty="0" err="1"/>
              <a:t>che</a:t>
            </a:r>
            <a:r>
              <a:rPr lang="en-US" sz="1600" kern="1200" dirty="0"/>
              <a:t> </a:t>
            </a:r>
            <a:r>
              <a:rPr lang="en-US" sz="1600" kern="1200" dirty="0" err="1"/>
              <a:t>hanno</a:t>
            </a:r>
            <a:r>
              <a:rPr lang="en-US" sz="1600" kern="1200" dirty="0"/>
              <a:t> </a:t>
            </a:r>
            <a:r>
              <a:rPr lang="en-US" sz="1600" kern="1200" dirty="0" err="1"/>
              <a:t>superato</a:t>
            </a:r>
            <a:r>
              <a:rPr lang="en-US" sz="1600" kern="1200" dirty="0"/>
              <a:t> un </a:t>
            </a:r>
            <a:r>
              <a:rPr lang="en-US" sz="1600" kern="1200" dirty="0" err="1"/>
              <a:t>valore</a:t>
            </a:r>
            <a:r>
              <a:rPr lang="en-US" sz="1600" kern="1200" dirty="0"/>
              <a:t> di un </a:t>
            </a:r>
            <a:r>
              <a:rPr lang="en-US" sz="1600" kern="1200" dirty="0" err="1"/>
              <a:t>miliardo</a:t>
            </a:r>
            <a:r>
              <a:rPr lang="en-US" sz="1600" kern="1200" dirty="0"/>
              <a:t> di </a:t>
            </a:r>
            <a:r>
              <a:rPr lang="en-US" sz="1600" kern="1200" dirty="0" err="1"/>
              <a:t>dollari</a:t>
            </a:r>
            <a:endParaRPr lang="it-IT" sz="1600" kern="1200" dirty="0"/>
          </a:p>
        </p:txBody>
      </p:sp>
    </p:spTree>
    <p:extLst>
      <p:ext uri="{BB962C8B-B14F-4D97-AF65-F5344CB8AC3E}">
        <p14:creationId xmlns:p14="http://schemas.microsoft.com/office/powerpoint/2010/main" val="77491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PMI ITALIANE AD ALTO POTENZIALE DI CRESCITA E ANALISI DEGLI ECOSISTEMI D’INNOVAZIONE</a:t>
            </a:r>
          </a:p>
          <a:p>
            <a:pPr algn="r"/>
            <a:endParaRPr lang="it-IT" sz="2000" b="1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Livelli di supporto</a:t>
            </a:r>
            <a:endParaRPr lang="it-IT" sz="2000" b="1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D75C043A-BC0C-4BE7-87DE-0125B0FFC1E7}"/>
              </a:ext>
            </a:extLst>
          </p:cNvPr>
          <p:cNvGrpSpPr/>
          <p:nvPr/>
        </p:nvGrpSpPr>
        <p:grpSpPr>
          <a:xfrm>
            <a:off x="-2121375" y="5776687"/>
            <a:ext cx="11265375" cy="1115329"/>
            <a:chOff x="-2121375" y="5776687"/>
            <a:chExt cx="11265375" cy="1115329"/>
          </a:xfrm>
        </p:grpSpPr>
        <p:cxnSp>
          <p:nvCxnSpPr>
            <p:cNvPr id="7" name="Connettore 1 21">
              <a:extLst>
                <a:ext uri="{FF2B5EF4-FFF2-40B4-BE49-F238E27FC236}">
                  <a16:creationId xmlns:a16="http://schemas.microsoft.com/office/drawing/2014/main" id="{884B88FC-0DCB-41C9-B99B-D06D3234C3FF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2555B78E-A586-4270-9F47-8F5BCD0859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ttangolo 11">
            <a:extLst>
              <a:ext uri="{FF2B5EF4-FFF2-40B4-BE49-F238E27FC236}">
                <a16:creationId xmlns:a16="http://schemas.microsoft.com/office/drawing/2014/main" id="{1D58DF11-3807-C24F-A8DA-64A67F43DAD9}"/>
              </a:ext>
            </a:extLst>
          </p:cNvPr>
          <p:cNvSpPr/>
          <p:nvPr/>
        </p:nvSpPr>
        <p:spPr>
          <a:xfrm>
            <a:off x="1115616" y="1129219"/>
            <a:ext cx="6897652" cy="4732173"/>
          </a:xfrm>
          <a:prstGeom prst="rect">
            <a:avLst/>
          </a:prstGeom>
          <a:noFill/>
        </p:spPr>
      </p:sp>
      <p:sp>
        <p:nvSpPr>
          <p:cNvPr id="13" name="Figura a mano libera 12">
            <a:extLst>
              <a:ext uri="{FF2B5EF4-FFF2-40B4-BE49-F238E27FC236}">
                <a16:creationId xmlns:a16="http://schemas.microsoft.com/office/drawing/2014/main" id="{5BD633A3-C630-844A-9F68-DC8E0BB6C1C3}"/>
              </a:ext>
            </a:extLst>
          </p:cNvPr>
          <p:cNvSpPr/>
          <p:nvPr/>
        </p:nvSpPr>
        <p:spPr>
          <a:xfrm>
            <a:off x="2198355" y="1129219"/>
            <a:ext cx="4732173" cy="4732173"/>
          </a:xfrm>
          <a:custGeom>
            <a:avLst/>
            <a:gdLst>
              <a:gd name="connsiteX0" fmla="*/ 0 w 4732173"/>
              <a:gd name="connsiteY0" fmla="*/ 2366087 h 4732173"/>
              <a:gd name="connsiteX1" fmla="*/ 2366087 w 4732173"/>
              <a:gd name="connsiteY1" fmla="*/ 0 h 4732173"/>
              <a:gd name="connsiteX2" fmla="*/ 4732174 w 4732173"/>
              <a:gd name="connsiteY2" fmla="*/ 2366087 h 4732173"/>
              <a:gd name="connsiteX3" fmla="*/ 2366087 w 4732173"/>
              <a:gd name="connsiteY3" fmla="*/ 4732174 h 4732173"/>
              <a:gd name="connsiteX4" fmla="*/ 0 w 4732173"/>
              <a:gd name="connsiteY4" fmla="*/ 2366087 h 473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173" h="4732173">
                <a:moveTo>
                  <a:pt x="0" y="2366087"/>
                </a:moveTo>
                <a:cubicBezTo>
                  <a:pt x="0" y="1059333"/>
                  <a:pt x="1059333" y="0"/>
                  <a:pt x="2366087" y="0"/>
                </a:cubicBezTo>
                <a:cubicBezTo>
                  <a:pt x="3672841" y="0"/>
                  <a:pt x="4732174" y="1059333"/>
                  <a:pt x="4732174" y="2366087"/>
                </a:cubicBezTo>
                <a:cubicBezTo>
                  <a:pt x="4732174" y="3672841"/>
                  <a:pt x="3672841" y="4732174"/>
                  <a:pt x="2366087" y="4732174"/>
                </a:cubicBezTo>
                <a:cubicBezTo>
                  <a:pt x="1059333" y="4732174"/>
                  <a:pt x="0" y="3672841"/>
                  <a:pt x="0" y="2366087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775649" tIns="307728" rIns="1775649" bIns="3856860" numCol="1" spcCol="1270" anchor="t" anchorCtr="0">
            <a:noAutofit/>
          </a:bodyPr>
          <a:lstStyle/>
          <a:p>
            <a:pPr marL="11113" lvl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tabLst>
                <a:tab pos="1195388" algn="l"/>
              </a:tabLst>
            </a:pPr>
            <a:endParaRPr lang="it-IT" sz="1100" kern="1200" dirty="0"/>
          </a:p>
        </p:txBody>
      </p:sp>
      <p:sp>
        <p:nvSpPr>
          <p:cNvPr id="14" name="Figura a mano libera 13">
            <a:extLst>
              <a:ext uri="{FF2B5EF4-FFF2-40B4-BE49-F238E27FC236}">
                <a16:creationId xmlns:a16="http://schemas.microsoft.com/office/drawing/2014/main" id="{0F6DDC55-52B9-EF4C-93F6-495B8EE07A72}"/>
              </a:ext>
            </a:extLst>
          </p:cNvPr>
          <p:cNvSpPr/>
          <p:nvPr/>
        </p:nvSpPr>
        <p:spPr>
          <a:xfrm>
            <a:off x="2671572" y="2075653"/>
            <a:ext cx="3785738" cy="3785738"/>
          </a:xfrm>
          <a:custGeom>
            <a:avLst/>
            <a:gdLst>
              <a:gd name="connsiteX0" fmla="*/ 0 w 3785738"/>
              <a:gd name="connsiteY0" fmla="*/ 1892869 h 3785738"/>
              <a:gd name="connsiteX1" fmla="*/ 1892869 w 3785738"/>
              <a:gd name="connsiteY1" fmla="*/ 0 h 3785738"/>
              <a:gd name="connsiteX2" fmla="*/ 3785738 w 3785738"/>
              <a:gd name="connsiteY2" fmla="*/ 1892869 h 3785738"/>
              <a:gd name="connsiteX3" fmla="*/ 1892869 w 3785738"/>
              <a:gd name="connsiteY3" fmla="*/ 3785738 h 3785738"/>
              <a:gd name="connsiteX4" fmla="*/ 0 w 3785738"/>
              <a:gd name="connsiteY4" fmla="*/ 1892869 h 37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5738" h="3785738">
                <a:moveTo>
                  <a:pt x="0" y="1892869"/>
                </a:moveTo>
                <a:cubicBezTo>
                  <a:pt x="0" y="847466"/>
                  <a:pt x="847466" y="0"/>
                  <a:pt x="1892869" y="0"/>
                </a:cubicBezTo>
                <a:cubicBezTo>
                  <a:pt x="2938272" y="0"/>
                  <a:pt x="3785738" y="847466"/>
                  <a:pt x="3785738" y="1892869"/>
                </a:cubicBezTo>
                <a:cubicBezTo>
                  <a:pt x="3785738" y="2938272"/>
                  <a:pt x="2938272" y="3785738"/>
                  <a:pt x="1892869" y="3785738"/>
                </a:cubicBezTo>
                <a:cubicBezTo>
                  <a:pt x="847466" y="3785738"/>
                  <a:pt x="0" y="2938272"/>
                  <a:pt x="0" y="1892869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302432" tIns="298264" rIns="1302431" bIns="2948282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800" kern="1200" dirty="0"/>
          </a:p>
        </p:txBody>
      </p:sp>
      <p:sp>
        <p:nvSpPr>
          <p:cNvPr id="15" name="Figura a mano libera 14">
            <a:extLst>
              <a:ext uri="{FF2B5EF4-FFF2-40B4-BE49-F238E27FC236}">
                <a16:creationId xmlns:a16="http://schemas.microsoft.com/office/drawing/2014/main" id="{B881965D-2B03-FC40-8CF4-53BB24FAE216}"/>
              </a:ext>
            </a:extLst>
          </p:cNvPr>
          <p:cNvSpPr/>
          <p:nvPr/>
        </p:nvSpPr>
        <p:spPr>
          <a:xfrm>
            <a:off x="3144790" y="3022088"/>
            <a:ext cx="2839303" cy="2839303"/>
          </a:xfrm>
          <a:custGeom>
            <a:avLst/>
            <a:gdLst>
              <a:gd name="connsiteX0" fmla="*/ 0 w 2839303"/>
              <a:gd name="connsiteY0" fmla="*/ 1419652 h 2839303"/>
              <a:gd name="connsiteX1" fmla="*/ 1419652 w 2839303"/>
              <a:gd name="connsiteY1" fmla="*/ 0 h 2839303"/>
              <a:gd name="connsiteX2" fmla="*/ 2839304 w 2839303"/>
              <a:gd name="connsiteY2" fmla="*/ 1419652 h 2839303"/>
              <a:gd name="connsiteX3" fmla="*/ 1419652 w 2839303"/>
              <a:gd name="connsiteY3" fmla="*/ 2839304 h 2839303"/>
              <a:gd name="connsiteX4" fmla="*/ 0 w 2839303"/>
              <a:gd name="connsiteY4" fmla="*/ 1419652 h 283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303" h="2839303">
                <a:moveTo>
                  <a:pt x="0" y="1419652"/>
                </a:moveTo>
                <a:cubicBezTo>
                  <a:pt x="0" y="635600"/>
                  <a:pt x="635600" y="0"/>
                  <a:pt x="1419652" y="0"/>
                </a:cubicBezTo>
                <a:cubicBezTo>
                  <a:pt x="2203704" y="0"/>
                  <a:pt x="2839304" y="635600"/>
                  <a:pt x="2839304" y="1419652"/>
                </a:cubicBezTo>
                <a:cubicBezTo>
                  <a:pt x="2839304" y="2203704"/>
                  <a:pt x="2203704" y="2839304"/>
                  <a:pt x="1419652" y="2839304"/>
                </a:cubicBezTo>
                <a:cubicBezTo>
                  <a:pt x="635600" y="2839304"/>
                  <a:pt x="0" y="2203704"/>
                  <a:pt x="0" y="1419652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29214" tIns="284067" rIns="829214" bIns="2058633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800" kern="1200" dirty="0"/>
          </a:p>
        </p:txBody>
      </p:sp>
      <p:sp>
        <p:nvSpPr>
          <p:cNvPr id="16" name="Figura a mano libera 15">
            <a:extLst>
              <a:ext uri="{FF2B5EF4-FFF2-40B4-BE49-F238E27FC236}">
                <a16:creationId xmlns:a16="http://schemas.microsoft.com/office/drawing/2014/main" id="{47C8B4B1-5A6E-6E43-828A-7A0F2D52F794}"/>
              </a:ext>
            </a:extLst>
          </p:cNvPr>
          <p:cNvSpPr/>
          <p:nvPr/>
        </p:nvSpPr>
        <p:spPr>
          <a:xfrm>
            <a:off x="3618007" y="3968522"/>
            <a:ext cx="1892869" cy="1892869"/>
          </a:xfrm>
          <a:custGeom>
            <a:avLst/>
            <a:gdLst>
              <a:gd name="connsiteX0" fmla="*/ 0 w 1892869"/>
              <a:gd name="connsiteY0" fmla="*/ 946435 h 1892869"/>
              <a:gd name="connsiteX1" fmla="*/ 946435 w 1892869"/>
              <a:gd name="connsiteY1" fmla="*/ 0 h 1892869"/>
              <a:gd name="connsiteX2" fmla="*/ 1892870 w 1892869"/>
              <a:gd name="connsiteY2" fmla="*/ 946435 h 1892869"/>
              <a:gd name="connsiteX3" fmla="*/ 946435 w 1892869"/>
              <a:gd name="connsiteY3" fmla="*/ 1892870 h 1892869"/>
              <a:gd name="connsiteX4" fmla="*/ 0 w 1892869"/>
              <a:gd name="connsiteY4" fmla="*/ 946435 h 189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869" h="1892869">
                <a:moveTo>
                  <a:pt x="0" y="946435"/>
                </a:moveTo>
                <a:cubicBezTo>
                  <a:pt x="0" y="423733"/>
                  <a:pt x="423733" y="0"/>
                  <a:pt x="946435" y="0"/>
                </a:cubicBezTo>
                <a:cubicBezTo>
                  <a:pt x="1469137" y="0"/>
                  <a:pt x="1892870" y="423733"/>
                  <a:pt x="1892870" y="946435"/>
                </a:cubicBezTo>
                <a:cubicBezTo>
                  <a:pt x="1892870" y="1469137"/>
                  <a:pt x="1469137" y="1892870"/>
                  <a:pt x="946435" y="1892870"/>
                </a:cubicBezTo>
                <a:cubicBezTo>
                  <a:pt x="423733" y="1892870"/>
                  <a:pt x="0" y="1469137"/>
                  <a:pt x="0" y="946435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348324" tIns="544338" rIns="348325" bIns="544337" numCol="1" spcCol="1270" anchor="t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800" kern="12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C379732-093B-F141-AF87-38C2678FF038}"/>
              </a:ext>
            </a:extLst>
          </p:cNvPr>
          <p:cNvSpPr txBox="1"/>
          <p:nvPr/>
        </p:nvSpPr>
        <p:spPr>
          <a:xfrm>
            <a:off x="3634888" y="1184013"/>
            <a:ext cx="1859106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r>
              <a:rPr lang="it-IT" sz="1200" b="1" dirty="0"/>
              <a:t>ISTITUZIONALE</a:t>
            </a:r>
          </a:p>
          <a:p>
            <a:pPr marL="11113" lvl="1" algn="ctr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tabLst>
                <a:tab pos="1195388" algn="l"/>
              </a:tabLst>
            </a:pPr>
            <a:r>
              <a:rPr lang="it-IT" sz="1200" b="1" dirty="0"/>
              <a:t>Cultura imprenditoriale, stabilità politica, burocrazia, istruzione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8E931E8-51B9-0344-98D8-C820F0E00299}"/>
              </a:ext>
            </a:extLst>
          </p:cNvPr>
          <p:cNvSpPr txBox="1"/>
          <p:nvPr/>
        </p:nvSpPr>
        <p:spPr>
          <a:xfrm>
            <a:off x="3311167" y="2048221"/>
            <a:ext cx="2521665" cy="121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r>
              <a:rPr lang="it-IT" sz="1200" b="1" dirty="0"/>
              <a:t>MACRO</a:t>
            </a:r>
          </a:p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r>
              <a:rPr lang="it-IT" sz="1200" b="1" dirty="0"/>
              <a:t>Facilità di aprire/chiudere un'impresa, investitori, programmi di R&amp;S, legislazione su </a:t>
            </a:r>
            <a:r>
              <a:rPr lang="it-IT" sz="1200" b="1" dirty="0" err="1"/>
              <a:t>IPRs</a:t>
            </a:r>
            <a:r>
              <a:rPr lang="it-IT" sz="1200" b="1" dirty="0"/>
              <a:t>, infrastrutture</a:t>
            </a:r>
          </a:p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4212FE2-33BA-024F-A558-0A192D063A4C}"/>
              </a:ext>
            </a:extLst>
          </p:cNvPr>
          <p:cNvSpPr txBox="1"/>
          <p:nvPr/>
        </p:nvSpPr>
        <p:spPr>
          <a:xfrm>
            <a:off x="3454868" y="3103617"/>
            <a:ext cx="2219146" cy="860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r>
              <a:rPr lang="it-IT" sz="1400" b="1" dirty="0"/>
              <a:t>MESO</a:t>
            </a:r>
          </a:p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r>
              <a:rPr lang="it-IT" sz="1200" b="1" dirty="0"/>
              <a:t>business networks, cluster di imprese, accesso ai mercati internazionali, business </a:t>
            </a:r>
            <a:r>
              <a:rPr lang="it-IT" sz="1200" b="1" dirty="0" err="1"/>
              <a:t>angels</a:t>
            </a:r>
            <a:endParaRPr lang="it-IT" sz="1200" b="1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7F3E712-A1DA-FD4D-9A5D-CC5C81A0A33A}"/>
              </a:ext>
            </a:extLst>
          </p:cNvPr>
          <p:cNvSpPr txBox="1"/>
          <p:nvPr/>
        </p:nvSpPr>
        <p:spPr>
          <a:xfrm>
            <a:off x="3803267" y="4029558"/>
            <a:ext cx="1522348" cy="1026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r>
              <a:rPr lang="it-IT" sz="1400" b="1" dirty="0"/>
              <a:t>MICRO</a:t>
            </a:r>
          </a:p>
          <a:p>
            <a:pPr marL="11113"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195388" algn="l"/>
              </a:tabLst>
            </a:pPr>
            <a:r>
              <a:rPr lang="it-IT" sz="1200" b="1" dirty="0"/>
              <a:t>accesso alla finanza, servizi di supporto, risorse umane e tecnologiche </a:t>
            </a:r>
          </a:p>
        </p:txBody>
      </p:sp>
    </p:spTree>
    <p:extLst>
      <p:ext uri="{BB962C8B-B14F-4D97-AF65-F5344CB8AC3E}">
        <p14:creationId xmlns:p14="http://schemas.microsoft.com/office/powerpoint/2010/main" val="2824358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D75C043A-BC0C-4BE7-87DE-0125B0FFC1E7}"/>
              </a:ext>
            </a:extLst>
          </p:cNvPr>
          <p:cNvGrpSpPr/>
          <p:nvPr/>
        </p:nvGrpSpPr>
        <p:grpSpPr>
          <a:xfrm>
            <a:off x="-2121375" y="5776687"/>
            <a:ext cx="11265375" cy="1115329"/>
            <a:chOff x="-2121375" y="5776687"/>
            <a:chExt cx="11265375" cy="1115329"/>
          </a:xfrm>
        </p:grpSpPr>
        <p:cxnSp>
          <p:nvCxnSpPr>
            <p:cNvPr id="7" name="Connettore 1 21">
              <a:extLst>
                <a:ext uri="{FF2B5EF4-FFF2-40B4-BE49-F238E27FC236}">
                  <a16:creationId xmlns:a16="http://schemas.microsoft.com/office/drawing/2014/main" id="{884B88FC-0DCB-41C9-B99B-D06D3234C3FF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2555B78E-A586-4270-9F47-8F5BCD0859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ttangolo 11">
            <a:extLst>
              <a:ext uri="{FF2B5EF4-FFF2-40B4-BE49-F238E27FC236}">
                <a16:creationId xmlns:a16="http://schemas.microsoft.com/office/drawing/2014/main" id="{1D58DF11-3807-C24F-A8DA-64A67F43DAD9}"/>
              </a:ext>
            </a:extLst>
          </p:cNvPr>
          <p:cNvSpPr/>
          <p:nvPr/>
        </p:nvSpPr>
        <p:spPr>
          <a:xfrm>
            <a:off x="1115616" y="1129219"/>
            <a:ext cx="6897652" cy="4732173"/>
          </a:xfrm>
          <a:prstGeom prst="rect">
            <a:avLst/>
          </a:prstGeom>
          <a:noFill/>
        </p:spPr>
      </p:sp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1FB10D0A-30F6-014D-9259-36B2480B8E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667466"/>
              </p:ext>
            </p:extLst>
          </p:nvPr>
        </p:nvGraphicFramePr>
        <p:xfrm>
          <a:off x="456667" y="836612"/>
          <a:ext cx="8456195" cy="576184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79409">
                  <a:extLst>
                    <a:ext uri="{9D8B030D-6E8A-4147-A177-3AD203B41FA5}">
                      <a16:colId xmlns:a16="http://schemas.microsoft.com/office/drawing/2014/main" val="1763929601"/>
                    </a:ext>
                  </a:extLst>
                </a:gridCol>
                <a:gridCol w="735598">
                  <a:extLst>
                    <a:ext uri="{9D8B030D-6E8A-4147-A177-3AD203B41FA5}">
                      <a16:colId xmlns:a16="http://schemas.microsoft.com/office/drawing/2014/main" val="2595983798"/>
                    </a:ext>
                  </a:extLst>
                </a:gridCol>
                <a:gridCol w="740790">
                  <a:extLst>
                    <a:ext uri="{9D8B030D-6E8A-4147-A177-3AD203B41FA5}">
                      <a16:colId xmlns:a16="http://schemas.microsoft.com/office/drawing/2014/main" val="1816362811"/>
                    </a:ext>
                  </a:extLst>
                </a:gridCol>
                <a:gridCol w="651424">
                  <a:extLst>
                    <a:ext uri="{9D8B030D-6E8A-4147-A177-3AD203B41FA5}">
                      <a16:colId xmlns:a16="http://schemas.microsoft.com/office/drawing/2014/main" val="4121471790"/>
                    </a:ext>
                  </a:extLst>
                </a:gridCol>
                <a:gridCol w="3867394">
                  <a:extLst>
                    <a:ext uri="{9D8B030D-6E8A-4147-A177-3AD203B41FA5}">
                      <a16:colId xmlns:a16="http://schemas.microsoft.com/office/drawing/2014/main" val="13869150"/>
                    </a:ext>
                  </a:extLst>
                </a:gridCol>
                <a:gridCol w="1481580">
                  <a:extLst>
                    <a:ext uri="{9D8B030D-6E8A-4147-A177-3AD203B41FA5}">
                      <a16:colId xmlns:a16="http://schemas.microsoft.com/office/drawing/2014/main" val="2103542887"/>
                    </a:ext>
                  </a:extLst>
                </a:gridCol>
              </a:tblGrid>
              <a:tr h="4957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Denominazione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/Contesto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ad alto potenziale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di crescita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dinamici in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crescita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statici in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difficoltà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2060"/>
                          </a:solidFill>
                          <a:effectLst/>
                        </a:rPr>
                        <a:t>Programma principale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2060"/>
                          </a:solidFill>
                          <a:effectLst/>
                        </a:rPr>
                        <a:t> Beneficiari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209425"/>
                  </a:ext>
                </a:extLst>
              </a:tr>
              <a:tr h="613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RIS 2019  *</a:t>
                      </a:r>
                      <a:endParaRPr lang="it-IT" sz="105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solidFill>
                            <a:srgbClr val="002060"/>
                          </a:solidFill>
                          <a:effectLst/>
                        </a:rPr>
                        <a:t>Innovation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solidFill>
                            <a:srgbClr val="002060"/>
                          </a:solidFill>
                          <a:effectLst/>
                        </a:rPr>
                        <a:t>Leaders</a:t>
                      </a:r>
                      <a:r>
                        <a:rPr lang="it-IT" sz="1050" b="1" dirty="0">
                          <a:solidFill>
                            <a:srgbClr val="002060"/>
                          </a:solidFill>
                          <a:effectLst/>
                        </a:rPr>
                        <a:t> / Strong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solidFill>
                            <a:srgbClr val="002060"/>
                          </a:solidFill>
                          <a:effectLst/>
                        </a:rPr>
                        <a:t>Innovators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2060"/>
                          </a:solidFill>
                          <a:effectLst/>
                        </a:rPr>
                        <a:t>Moderate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solidFill>
                            <a:srgbClr val="002060"/>
                          </a:solidFill>
                          <a:effectLst/>
                        </a:rPr>
                        <a:t>Innovators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solidFill>
                            <a:srgbClr val="002060"/>
                          </a:solidFill>
                          <a:effectLst/>
                        </a:rPr>
                        <a:t>Modest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solidFill>
                            <a:srgbClr val="002060"/>
                          </a:solidFill>
                          <a:effectLst/>
                        </a:rPr>
                        <a:t>Innovators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931793"/>
                  </a:ext>
                </a:extLst>
              </a:tr>
              <a:tr h="3423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GII 2019 **</a:t>
                      </a:r>
                      <a:endParaRPr lang="it-IT" sz="105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Top 33 cluster</a:t>
                      </a:r>
                      <a:endParaRPr lang="it-IT" sz="105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2060"/>
                          </a:solidFill>
                          <a:effectLst/>
                        </a:rPr>
                        <a:t>34°-66°</a:t>
                      </a:r>
                      <a:endParaRPr lang="it-IT" sz="105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2060"/>
                          </a:solidFill>
                          <a:effectLst/>
                        </a:rPr>
                        <a:t>67°-100°</a:t>
                      </a:r>
                      <a:endParaRPr lang="it-IT" sz="105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309597"/>
                  </a:ext>
                </a:extLst>
              </a:tr>
              <a:tr h="2788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Francia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Île-de-France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 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Trofei della regione di Parigi per l'innovazione digitale nell'istruzione superiore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Giovani talenti, diplomati in cerca di </a:t>
                      </a:r>
                      <a:r>
                        <a:rPr lang="it-IT" sz="1050" b="1" dirty="0" err="1">
                          <a:effectLst/>
                        </a:rPr>
                        <a:t>lavoroi</a:t>
                      </a:r>
                      <a:r>
                        <a:rPr lang="it-IT" sz="1050" b="1" dirty="0">
                          <a:effectLst/>
                        </a:rPr>
                        <a:t>.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920336"/>
                  </a:ext>
                </a:extLst>
              </a:tr>
              <a:tr h="425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Spagna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Barcelona - Cataluña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FOND-ICO Global promuove la creazione di fondi di capitale di rischio privati che investono in società spagnole. 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Venture capital, imprese in cerca di nuove forme di finanziamento.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077979"/>
                  </a:ext>
                </a:extLst>
              </a:tr>
              <a:tr h="436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Germania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effectLst/>
                        </a:rPr>
                        <a:t>Mannheim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Il programma go-cluster riunisce un centinaio di cluster delle diverse specializzazioni tecnologiche del paese. 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I cluster attivati nelle regioni.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213545"/>
                  </a:ext>
                </a:extLst>
              </a:tr>
              <a:tr h="429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Irlanda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Regione di Dublino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Dublin 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Smart </a:t>
                      </a:r>
                      <a:r>
                        <a:rPr lang="it-IT" sz="1050" b="1" dirty="0" err="1">
                          <a:effectLst/>
                        </a:rPr>
                        <a:t>District</a:t>
                      </a:r>
                      <a:r>
                        <a:rPr lang="it-IT" sz="1050" b="1" dirty="0">
                          <a:effectLst/>
                        </a:rPr>
                        <a:t> fa interagire le PMI, i residenti e il governo locale con aziende tecnologiche che possono risolvere le loro problematiche. 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Professionisti e imprese, residenti e non; centri di ricerca privati e pubblici.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386772"/>
                  </a:ext>
                </a:extLst>
              </a:tr>
              <a:tr h="467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Finlandia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Helsinki </a:t>
                      </a:r>
                      <a:r>
                        <a:rPr lang="it-IT" sz="1050" b="1" dirty="0" err="1">
                          <a:effectLst/>
                        </a:rPr>
                        <a:t>Uusimaa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  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Programma di supporto alle </a:t>
                      </a:r>
                      <a:r>
                        <a:rPr lang="it-IT" sz="1050" b="1" dirty="0" err="1">
                          <a:effectLst/>
                        </a:rPr>
                        <a:t>HGFs</a:t>
                      </a:r>
                      <a:r>
                        <a:rPr lang="it-IT" sz="1050" b="1" dirty="0">
                          <a:effectLst/>
                        </a:rPr>
                        <a:t>. Le </a:t>
                      </a:r>
                      <a:r>
                        <a:rPr lang="it-IT" sz="1050" b="1" dirty="0" err="1">
                          <a:effectLst/>
                        </a:rPr>
                        <a:t>HGFs</a:t>
                      </a:r>
                      <a:r>
                        <a:rPr lang="it-IT" sz="1050" b="1" dirty="0">
                          <a:effectLst/>
                        </a:rPr>
                        <a:t> della regione di Helsinki-</a:t>
                      </a:r>
                      <a:r>
                        <a:rPr lang="it-IT" sz="1050" b="1" dirty="0" err="1">
                          <a:effectLst/>
                        </a:rPr>
                        <a:t>Uusimaa</a:t>
                      </a:r>
                      <a:r>
                        <a:rPr lang="it-IT" sz="1050" b="1" dirty="0">
                          <a:effectLst/>
                        </a:rPr>
                        <a:t> costituiscono il 42% di quelle finlandesi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HGFS 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902141"/>
                  </a:ext>
                </a:extLst>
              </a:tr>
              <a:tr h="344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Slovenia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effectLst/>
                        </a:rPr>
                        <a:t>Slovenija</a:t>
                      </a:r>
                      <a:r>
                        <a:rPr lang="it-IT" sz="1050" b="1" dirty="0">
                          <a:effectLst/>
                        </a:rPr>
                        <a:t> 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Start-up </a:t>
                      </a:r>
                      <a:r>
                        <a:rPr lang="it-IT" sz="1050" b="1" dirty="0" err="1">
                          <a:effectLst/>
                        </a:rPr>
                        <a:t>Slovenja</a:t>
                      </a:r>
                      <a:r>
                        <a:rPr lang="it-IT" sz="1050" b="1" dirty="0">
                          <a:effectLst/>
                        </a:rPr>
                        <a:t> è stata lanciata per  creare una rete di supporto globale per la costruzione e il lancio di start-up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Start-up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55487"/>
                  </a:ext>
                </a:extLst>
              </a:tr>
              <a:tr h="428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Austria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Paese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Con la strategia </a:t>
                      </a:r>
                      <a:r>
                        <a:rPr lang="it-IT" sz="1050" b="1" dirty="0" err="1">
                          <a:effectLst/>
                        </a:rPr>
                        <a:t>land</a:t>
                      </a:r>
                      <a:r>
                        <a:rPr lang="it-IT" sz="1050" b="1" dirty="0">
                          <a:effectLst/>
                        </a:rPr>
                        <a:t> of </a:t>
                      </a:r>
                      <a:r>
                        <a:rPr lang="it-IT" sz="1050" b="1" dirty="0" err="1">
                          <a:effectLst/>
                        </a:rPr>
                        <a:t>founders</a:t>
                      </a:r>
                      <a:r>
                        <a:rPr lang="it-IT" sz="1050" b="1" dirty="0">
                          <a:effectLst/>
                        </a:rPr>
                        <a:t> il governo austriaco vuole attrarre imprese e startup ad investire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Start-up, High-Growth Firms , PMI, </a:t>
                      </a:r>
                      <a:r>
                        <a:rPr lang="en-US" sz="1050" b="1" dirty="0" err="1">
                          <a:effectLst/>
                        </a:rPr>
                        <a:t>ricercatori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075025"/>
                  </a:ext>
                </a:extLst>
              </a:tr>
              <a:tr h="368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Svizzera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Paese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Fideiussioni per PMI. riguardano fideiussioni per crediti bancari fino a un max. di 1 milione di franchi. 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PMI, artigianato, start-up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354451"/>
                  </a:ext>
                </a:extLst>
              </a:tr>
              <a:tr h="4014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Lituania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Vilnius-Lithuania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 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Tre iniziative a sostegno delle startup: 1) Startup Lithuania; 2) SEB </a:t>
                      </a:r>
                      <a:r>
                        <a:rPr lang="it-IT" sz="1050" b="1" dirty="0" err="1">
                          <a:effectLst/>
                        </a:rPr>
                        <a:t>innovation</a:t>
                      </a:r>
                      <a:r>
                        <a:rPr lang="it-IT" sz="1050" b="1" dirty="0">
                          <a:effectLst/>
                        </a:rPr>
                        <a:t> center; 3) start-up Visa.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Startup, Imprenditori esteri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349073"/>
                  </a:ext>
                </a:extLst>
              </a:tr>
              <a:tr h="368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>
                          <a:effectLst/>
                        </a:rPr>
                        <a:t>Repubblica Ceca</a:t>
                      </a:r>
                      <a:endParaRPr lang="it-IT" sz="105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 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Praga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 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 err="1">
                          <a:effectLst/>
                        </a:rPr>
                        <a:t>Innovation</a:t>
                      </a:r>
                      <a:r>
                        <a:rPr lang="it-IT" sz="1050" b="1" dirty="0">
                          <a:effectLst/>
                        </a:rPr>
                        <a:t> vouchers utilizzati dalle imprese e orientati all'aumento della domanda da parte delle imprese per gli istituti di ricerca. 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050" b="1" dirty="0">
                          <a:effectLst/>
                        </a:rPr>
                        <a:t>Imprese</a:t>
                      </a:r>
                      <a:endParaRPr lang="it-IT" sz="105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82" marR="2418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837194"/>
                  </a:ext>
                </a:extLst>
              </a:tr>
            </a:tbl>
          </a:graphicData>
        </a:graphic>
      </p:graphicFrame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3F51233-EB38-9342-B548-51EE6128F2EF}"/>
              </a:ext>
            </a:extLst>
          </p:cNvPr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ANAISI DELLE BEST PRACTICES INTERNAZIONALI</a:t>
            </a:r>
          </a:p>
          <a:p>
            <a:pPr algn="r"/>
            <a:endParaRPr lang="it-IT" sz="2000" b="1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249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ANAISI DELLE BEST PRACTICES INTERNAZIONALI</a:t>
            </a:r>
          </a:p>
        </p:txBody>
      </p:sp>
      <p:sp>
        <p:nvSpPr>
          <p:cNvPr id="5" name="Parallelogramma 4"/>
          <p:cNvSpPr/>
          <p:nvPr/>
        </p:nvSpPr>
        <p:spPr>
          <a:xfrm>
            <a:off x="1187624" y="1412776"/>
            <a:ext cx="6984776" cy="815895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331640" y="1474156"/>
            <a:ext cx="6408712" cy="79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10000"/>
              </a:lnSpc>
            </a:pPr>
            <a:r>
              <a:rPr lang="it-IT" sz="1400" b="1" dirty="0">
                <a:effectLst>
                  <a:outerShdw sx="0" sy="0">
                    <a:srgbClr val="000000"/>
                  </a:outerShdw>
                </a:effectLst>
              </a:rPr>
              <a:t>Gli ecosistemi di Barcellona e Dublino rappresentano un riferimento più interessante per le nostre realtà di ecosistemi imprenditoriali italiani imperniate su aree urbane dalle spiccate caratteristiche culturali oltre che produttive. </a:t>
            </a:r>
          </a:p>
        </p:txBody>
      </p:sp>
      <p:sp>
        <p:nvSpPr>
          <p:cNvPr id="14" name="Parallelogramma 13"/>
          <p:cNvSpPr/>
          <p:nvPr/>
        </p:nvSpPr>
        <p:spPr>
          <a:xfrm>
            <a:off x="938634" y="2360764"/>
            <a:ext cx="6984776" cy="815895"/>
          </a:xfrm>
          <a:prstGeom prst="parallelogram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240293" y="2382291"/>
            <a:ext cx="6408712" cy="101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10000"/>
              </a:lnSpc>
            </a:pPr>
            <a:r>
              <a:rPr lang="it-IT" sz="1400" b="1" dirty="0">
                <a:effectLst>
                  <a:outerShdw sx="0" sy="0">
                    <a:srgbClr val="000000"/>
                  </a:outerShdw>
                </a:effectLst>
              </a:rPr>
              <a:t>Gli esempi di ecosistemi come quello svizzero e austriaco, invece, sembrano più adatti alle nostre poche regioni veramente avanzate sotto il profilo socio-economico. </a:t>
            </a:r>
          </a:p>
          <a:p>
            <a:endParaRPr lang="it-IT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9" name="Parallelogramma 18"/>
          <p:cNvSpPr/>
          <p:nvPr/>
        </p:nvSpPr>
        <p:spPr>
          <a:xfrm>
            <a:off x="683568" y="3308791"/>
            <a:ext cx="6984776" cy="815895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066111" y="3345146"/>
            <a:ext cx="6408712" cy="79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10000"/>
              </a:lnSpc>
            </a:pPr>
            <a:r>
              <a:rPr lang="it-IT" sz="1400" b="1" dirty="0"/>
              <a:t>Il programma tedesco </a:t>
            </a:r>
            <a:r>
              <a:rPr lang="it-IT" sz="1400" b="1" i="1" dirty="0"/>
              <a:t>go-cluster, </a:t>
            </a:r>
            <a:r>
              <a:rPr lang="it-IT" sz="1400" b="1" dirty="0"/>
              <a:t>strumento del Ministero dell’economia e dell’energia a sostegno delle organizzazioni di gestione dei cluster</a:t>
            </a:r>
            <a:r>
              <a:rPr lang="it-IT" sz="1400" b="1" i="1" dirty="0"/>
              <a:t>, </a:t>
            </a:r>
            <a:r>
              <a:rPr lang="it-IT" sz="1400" b="1" dirty="0"/>
              <a:t>risulta proponibile come best </a:t>
            </a:r>
            <a:r>
              <a:rPr lang="it-IT" sz="1400" b="1" dirty="0" err="1"/>
              <a:t>practice</a:t>
            </a:r>
            <a:r>
              <a:rPr lang="it-IT" sz="1400" b="1" dirty="0"/>
              <a:t> replicabile in Italia. </a:t>
            </a:r>
          </a:p>
        </p:txBody>
      </p:sp>
      <p:sp>
        <p:nvSpPr>
          <p:cNvPr id="21" name="Parallelogramma 20"/>
          <p:cNvSpPr/>
          <p:nvPr/>
        </p:nvSpPr>
        <p:spPr>
          <a:xfrm>
            <a:off x="490047" y="4283223"/>
            <a:ext cx="6984776" cy="815895"/>
          </a:xfrm>
          <a:prstGeom prst="parallelogram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883053" y="4293096"/>
            <a:ext cx="6408712" cy="79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</a:pPr>
            <a:r>
              <a:rPr lang="it-IT" sz="1400" b="1" dirty="0"/>
              <a:t>Anche dagli ecosistemi internazionali meno avanzati, il nostro Paese e le sue regioni hanno qualcosa di importante da apprendere come ad esempio la misura “Start-up Slovenia”</a:t>
            </a: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7E7E4665-9024-40BE-933C-8542906AB2EC}"/>
              </a:ext>
            </a:extLst>
          </p:cNvPr>
          <p:cNvGrpSpPr/>
          <p:nvPr/>
        </p:nvGrpSpPr>
        <p:grpSpPr>
          <a:xfrm>
            <a:off x="-2121375" y="5776687"/>
            <a:ext cx="11265375" cy="1115329"/>
            <a:chOff x="-2121375" y="5776687"/>
            <a:chExt cx="11265375" cy="1115329"/>
          </a:xfrm>
        </p:grpSpPr>
        <p:cxnSp>
          <p:nvCxnSpPr>
            <p:cNvPr id="16" name="Connettore 1 21">
              <a:extLst>
                <a:ext uri="{FF2B5EF4-FFF2-40B4-BE49-F238E27FC236}">
                  <a16:creationId xmlns:a16="http://schemas.microsoft.com/office/drawing/2014/main" id="{77B191EB-AFAC-4606-A5AC-9C7DB81A94E6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DF71FEF9-282E-497B-9292-D03850473D5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9579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LA SELEZIONE DELLE HGFS E ANALISI DEI CONTESTI REGIONALI: SCHEMA GENERALE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8EF749FE-8090-4992-93B6-867C8A061B57}"/>
              </a:ext>
            </a:extLst>
          </p:cNvPr>
          <p:cNvGrpSpPr/>
          <p:nvPr/>
        </p:nvGrpSpPr>
        <p:grpSpPr>
          <a:xfrm>
            <a:off x="-2121375" y="5770055"/>
            <a:ext cx="11265375" cy="1115329"/>
            <a:chOff x="-2121375" y="5776687"/>
            <a:chExt cx="11265375" cy="1115329"/>
          </a:xfrm>
        </p:grpSpPr>
        <p:cxnSp>
          <p:nvCxnSpPr>
            <p:cNvPr id="9" name="Connettore 1 21">
              <a:extLst>
                <a:ext uri="{FF2B5EF4-FFF2-40B4-BE49-F238E27FC236}">
                  <a16:creationId xmlns:a16="http://schemas.microsoft.com/office/drawing/2014/main" id="{C8155B65-7E5D-4B27-BF65-2DB266007781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E92301AD-8AC0-42F5-AB78-CD077938B9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5E03A55D-98E6-9741-BEC1-DBA8C42ED080}"/>
              </a:ext>
            </a:extLst>
          </p:cNvPr>
          <p:cNvGrpSpPr/>
          <p:nvPr/>
        </p:nvGrpSpPr>
        <p:grpSpPr>
          <a:xfrm>
            <a:off x="1074022" y="997266"/>
            <a:ext cx="7314401" cy="4519646"/>
            <a:chOff x="1383829" y="1106653"/>
            <a:chExt cx="8929750" cy="5533426"/>
          </a:xfrm>
        </p:grpSpPr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58BFBD9B-C747-DD4D-A710-40C1EB3A29E4}"/>
                </a:ext>
              </a:extLst>
            </p:cNvPr>
            <p:cNvSpPr txBox="1"/>
            <p:nvPr/>
          </p:nvSpPr>
          <p:spPr>
            <a:xfrm>
              <a:off x="2933225" y="2172568"/>
              <a:ext cx="5652038" cy="1188696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>
                <a:defRPr sz="1600"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it-IT" sz="1400" b="1" u="sng" dirty="0">
                  <a:solidFill>
                    <a:schemeClr val="tx1"/>
                  </a:solidFill>
                </a:rPr>
                <a:t>Fase 1</a:t>
              </a:r>
            </a:p>
            <a:p>
              <a:pPr algn="ctr"/>
              <a:r>
                <a:rPr lang="it-IT" sz="1400" dirty="0">
                  <a:solidFill>
                    <a:schemeClr val="tx1"/>
                  </a:solidFill>
                </a:rPr>
                <a:t>Creazione di un campione di PMI basata su variabili filtro relative alla forma societaria, al numero dei dipendenti, al volume d’affari, al valore contabile dell’attivo patrimoniale.  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8BC5219B-639F-484B-8B46-048956074CEA}"/>
                </a:ext>
              </a:extLst>
            </p:cNvPr>
            <p:cNvSpPr txBox="1"/>
            <p:nvPr/>
          </p:nvSpPr>
          <p:spPr>
            <a:xfrm>
              <a:off x="2965404" y="1106653"/>
              <a:ext cx="5587678" cy="71594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285750" indent="-285750">
                <a:buFont typeface="Arial" panose="020B0604020202020204" pitchFamily="34" charset="0"/>
                <a:buChar char="•"/>
                <a:defRPr sz="1600"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 algn="ctr">
                <a:buNone/>
              </a:pPr>
              <a:r>
                <a:rPr lang="it-IT" sz="1400" dirty="0">
                  <a:solidFill>
                    <a:schemeClr val="tx1"/>
                  </a:solidFill>
                </a:rPr>
                <a:t>Database generale costituito dai </a:t>
              </a:r>
            </a:p>
            <a:p>
              <a:pPr marL="0" indent="0" algn="ctr">
                <a:buNone/>
              </a:pPr>
              <a:r>
                <a:rPr lang="it-IT" sz="1400" dirty="0">
                  <a:solidFill>
                    <a:schemeClr val="tx1"/>
                  </a:solidFill>
                </a:rPr>
                <a:t>bilanci depositati presso le Camere di Commercio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EEFDFDB0-67B3-AA43-8D68-A6CFAF418E98}"/>
                </a:ext>
              </a:extLst>
            </p:cNvPr>
            <p:cNvSpPr txBox="1"/>
            <p:nvPr/>
          </p:nvSpPr>
          <p:spPr>
            <a:xfrm>
              <a:off x="2933225" y="3976886"/>
              <a:ext cx="5652038" cy="90435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algn="ctr">
                <a:defRPr sz="1400" b="1" u="sng"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it-IT" dirty="0">
                  <a:solidFill>
                    <a:schemeClr val="tx1"/>
                  </a:solidFill>
                </a:rPr>
                <a:t>Fase 2</a:t>
              </a:r>
            </a:p>
            <a:p>
              <a:r>
                <a:rPr lang="it-IT" b="0" u="none" dirty="0">
                  <a:solidFill>
                    <a:schemeClr val="tx1"/>
                  </a:solidFill>
                </a:rPr>
                <a:t>Creazione della prima lista di </a:t>
              </a:r>
              <a:r>
                <a:rPr lang="it-IT" b="0" u="none" dirty="0" err="1">
                  <a:solidFill>
                    <a:schemeClr val="tx1"/>
                  </a:solidFill>
                </a:rPr>
                <a:t>HGFs</a:t>
              </a:r>
              <a:r>
                <a:rPr lang="it-IT" b="0" u="none" dirty="0">
                  <a:solidFill>
                    <a:schemeClr val="tx1"/>
                  </a:solidFill>
                </a:rPr>
                <a:t> in funzione dell’andamento dei ricavi vendite</a:t>
              </a: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750E56FD-68B3-5848-8F42-81E704CF8452}"/>
                </a:ext>
              </a:extLst>
            </p:cNvPr>
            <p:cNvSpPr txBox="1"/>
            <p:nvPr/>
          </p:nvSpPr>
          <p:spPr>
            <a:xfrm>
              <a:off x="1383829" y="5471961"/>
              <a:ext cx="3786214" cy="11681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algn="ctr">
                <a:defRPr sz="1400" b="1" u="sng"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it-IT" dirty="0">
                  <a:solidFill>
                    <a:schemeClr val="tx1"/>
                  </a:solidFill>
                </a:rPr>
                <a:t>Fase 3</a:t>
              </a:r>
            </a:p>
            <a:p>
              <a:r>
                <a:rPr lang="it-IT" b="0" u="none" dirty="0">
                  <a:solidFill>
                    <a:schemeClr val="tx1"/>
                  </a:solidFill>
                </a:rPr>
                <a:t>Analisi dei risultati aggregati a livello regionale e nazionale</a:t>
              </a:r>
            </a:p>
            <a:p>
              <a:endParaRPr lang="it-IT" dirty="0"/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EB1500EC-1405-0140-9222-99EF609BB662}"/>
                </a:ext>
              </a:extLst>
            </p:cNvPr>
            <p:cNvSpPr txBox="1"/>
            <p:nvPr/>
          </p:nvSpPr>
          <p:spPr>
            <a:xfrm>
              <a:off x="6527365" y="5400519"/>
              <a:ext cx="3786214" cy="11681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algn="ctr">
                <a:defRPr sz="1400" b="1" u="sng">
                  <a:solidFill>
                    <a:schemeClr val="lt1"/>
                  </a:solidFill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it-IT" dirty="0">
                  <a:solidFill>
                    <a:schemeClr val="tx1"/>
                  </a:solidFill>
                </a:rPr>
                <a:t>Fase 4</a:t>
              </a:r>
            </a:p>
            <a:p>
              <a:r>
                <a:rPr lang="it-IT" b="0" u="none" dirty="0">
                  <a:solidFill>
                    <a:schemeClr val="tx1"/>
                  </a:solidFill>
                </a:rPr>
                <a:t>Creazione della seconda lista di </a:t>
              </a:r>
              <a:r>
                <a:rPr lang="it-IT" b="0" u="none" dirty="0" err="1">
                  <a:solidFill>
                    <a:schemeClr val="tx1"/>
                  </a:solidFill>
                </a:rPr>
                <a:t>HGFs</a:t>
              </a:r>
              <a:r>
                <a:rPr lang="it-IT" b="0" u="none" dirty="0">
                  <a:solidFill>
                    <a:schemeClr val="tx1"/>
                  </a:solidFill>
                </a:rPr>
                <a:t> in funzione di più variabili poste in relazione con l’andamento dei ricavi</a:t>
              </a:r>
            </a:p>
          </p:txBody>
        </p: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8F37CB99-4ABE-F841-82A1-9D72571E2AD2}"/>
                </a:ext>
              </a:extLst>
            </p:cNvPr>
            <p:cNvCxnSpPr>
              <a:stCxn id="40" idx="2"/>
              <a:endCxn id="39" idx="0"/>
            </p:cNvCxnSpPr>
            <p:nvPr/>
          </p:nvCxnSpPr>
          <p:spPr>
            <a:xfrm>
              <a:off x="5759244" y="1822596"/>
              <a:ext cx="1" cy="349971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>
              <a:extLst>
                <a:ext uri="{FF2B5EF4-FFF2-40B4-BE49-F238E27FC236}">
                  <a16:creationId xmlns:a16="http://schemas.microsoft.com/office/drawing/2014/main" id="{4F428D4A-5E9D-8E45-B032-FD226CAFAD6E}"/>
                </a:ext>
              </a:extLst>
            </p:cNvPr>
            <p:cNvCxnSpPr>
              <a:stCxn id="39" idx="2"/>
              <a:endCxn id="41" idx="0"/>
            </p:cNvCxnSpPr>
            <p:nvPr/>
          </p:nvCxnSpPr>
          <p:spPr>
            <a:xfrm>
              <a:off x="5759245" y="3361264"/>
              <a:ext cx="0" cy="615622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45">
              <a:extLst>
                <a:ext uri="{FF2B5EF4-FFF2-40B4-BE49-F238E27FC236}">
                  <a16:creationId xmlns:a16="http://schemas.microsoft.com/office/drawing/2014/main" id="{D67720FC-A6B1-434B-AB99-BF9F5C4C10C0}"/>
                </a:ext>
              </a:extLst>
            </p:cNvPr>
            <p:cNvCxnSpPr>
              <a:stCxn id="41" idx="2"/>
              <a:endCxn id="42" idx="0"/>
            </p:cNvCxnSpPr>
            <p:nvPr/>
          </p:nvCxnSpPr>
          <p:spPr>
            <a:xfrm flipH="1">
              <a:off x="3276936" y="4881236"/>
              <a:ext cx="2482309" cy="590725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2 46">
              <a:extLst>
                <a:ext uri="{FF2B5EF4-FFF2-40B4-BE49-F238E27FC236}">
                  <a16:creationId xmlns:a16="http://schemas.microsoft.com/office/drawing/2014/main" id="{F2D7F255-7EC0-774B-BB5F-FD5F6D311F4D}"/>
                </a:ext>
              </a:extLst>
            </p:cNvPr>
            <p:cNvCxnSpPr>
              <a:stCxn id="41" idx="2"/>
              <a:endCxn id="43" idx="0"/>
            </p:cNvCxnSpPr>
            <p:nvPr/>
          </p:nvCxnSpPr>
          <p:spPr>
            <a:xfrm>
              <a:off x="5759245" y="4881236"/>
              <a:ext cx="2661227" cy="519283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0693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EVIDENZE DALLA PRIMA LISTA DI HGFS E DEI LORO CONTESTI REGIONALI (1/2)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8EF749FE-8090-4992-93B6-867C8A061B57}"/>
              </a:ext>
            </a:extLst>
          </p:cNvPr>
          <p:cNvGrpSpPr/>
          <p:nvPr/>
        </p:nvGrpSpPr>
        <p:grpSpPr>
          <a:xfrm>
            <a:off x="-2121375" y="5770055"/>
            <a:ext cx="11265375" cy="1115329"/>
            <a:chOff x="-2121375" y="5776687"/>
            <a:chExt cx="11265375" cy="1115329"/>
          </a:xfrm>
        </p:grpSpPr>
        <p:cxnSp>
          <p:nvCxnSpPr>
            <p:cNvPr id="9" name="Connettore 1 21">
              <a:extLst>
                <a:ext uri="{FF2B5EF4-FFF2-40B4-BE49-F238E27FC236}">
                  <a16:creationId xmlns:a16="http://schemas.microsoft.com/office/drawing/2014/main" id="{C8155B65-7E5D-4B27-BF65-2DB266007781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E92301AD-8AC0-42F5-AB78-CD077938B9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A2D6D48-D022-EA44-9527-EFF3B0E5E227}"/>
              </a:ext>
            </a:extLst>
          </p:cNvPr>
          <p:cNvSpPr txBox="1"/>
          <p:nvPr/>
        </p:nvSpPr>
        <p:spPr>
          <a:xfrm>
            <a:off x="827584" y="1771471"/>
            <a:ext cx="7488832" cy="13323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algn="ctr"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  <a:latin typeface="+mn-lt"/>
              </a:rPr>
              <a:t>Numero di PMI esaminate: 9.162.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  <a:latin typeface="+mn-lt"/>
              </a:rPr>
              <a:t>Criterio di selezione delle 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HGFs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: crescite mediana dei ricavi ≥ 20%.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  <a:latin typeface="+mn-lt"/>
              </a:rPr>
              <a:t>Periodo considerato: 3 anni.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  <a:latin typeface="+mn-lt"/>
              </a:rPr>
              <a:t>Numero di 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HGFs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 selezionate in funzione dell’andamento dei ricavi: 772 pari all’8,4% del campione di PMI.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B183EC9-82C7-C243-8CBA-3BD047E28A65}"/>
              </a:ext>
            </a:extLst>
          </p:cNvPr>
          <p:cNvSpPr txBox="1"/>
          <p:nvPr/>
        </p:nvSpPr>
        <p:spPr>
          <a:xfrm>
            <a:off x="827584" y="3240417"/>
            <a:ext cx="7488832" cy="1115329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algn="ctr"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it-IT" sz="1600" dirty="0">
                <a:solidFill>
                  <a:schemeClr val="tx1"/>
                </a:solidFill>
                <a:latin typeface="+mn-lt"/>
              </a:rPr>
              <a:t>La quasi totalità delle imprese appartenenti al cluster delle 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HGFs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 presentano livelli contenuti del tasso di indebitamento (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Debt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Equity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Ratio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). Se ne deduce che, con riferimento agli anni considerati, le imprese oggetto di indagine hanno mostrato una forte propensione all’ autofinanziamento. 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3569F45-A953-5744-AC15-2BC0FAEA1BCD}"/>
              </a:ext>
            </a:extLst>
          </p:cNvPr>
          <p:cNvSpPr txBox="1"/>
          <p:nvPr/>
        </p:nvSpPr>
        <p:spPr>
          <a:xfrm>
            <a:off x="827584" y="4521894"/>
            <a:ext cx="7488832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algn="ctr"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it-IT" sz="1600" dirty="0">
                <a:solidFill>
                  <a:schemeClr val="tx1"/>
                </a:solidFill>
                <a:latin typeface="+mn-lt"/>
              </a:rPr>
              <a:t>Il maggior numero di 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HGFs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 si concentra nelle Regioni del Centro-Nord. La Puglia emerge come la Regione meridionale più interessante in termini di </a:t>
            </a:r>
            <a:r>
              <a:rPr lang="it-IT" sz="1600" dirty="0" err="1">
                <a:solidFill>
                  <a:schemeClr val="tx1"/>
                </a:solidFill>
                <a:latin typeface="+mn-lt"/>
              </a:rPr>
              <a:t>HGFs</a:t>
            </a:r>
            <a:r>
              <a:rPr lang="it-IT" sz="1600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6828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EVIDENZE DALLA PRIMA LISTA DI HGFS E DEI LORO CONTESTI REGIONALI (2/2)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8EF749FE-8090-4992-93B6-867C8A061B57}"/>
              </a:ext>
            </a:extLst>
          </p:cNvPr>
          <p:cNvGrpSpPr/>
          <p:nvPr/>
        </p:nvGrpSpPr>
        <p:grpSpPr>
          <a:xfrm>
            <a:off x="-2121375" y="5770055"/>
            <a:ext cx="11265375" cy="1115329"/>
            <a:chOff x="-2121375" y="5776687"/>
            <a:chExt cx="11265375" cy="1115329"/>
          </a:xfrm>
        </p:grpSpPr>
        <p:cxnSp>
          <p:nvCxnSpPr>
            <p:cNvPr id="9" name="Connettore 1 21">
              <a:extLst>
                <a:ext uri="{FF2B5EF4-FFF2-40B4-BE49-F238E27FC236}">
                  <a16:creationId xmlns:a16="http://schemas.microsoft.com/office/drawing/2014/main" id="{C8155B65-7E5D-4B27-BF65-2DB266007781}"/>
                </a:ext>
              </a:extLst>
            </p:cNvPr>
            <p:cNvCxnSpPr/>
            <p:nvPr/>
          </p:nvCxnSpPr>
          <p:spPr>
            <a:xfrm>
              <a:off x="0" y="6019800"/>
              <a:ext cx="91440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Users\altina\Desktop\SISPRINT\SISPRINT IN TOUR 2018\format\per-Sisprint-sequenza-ESEMPIO-NUOVO.png">
              <a:extLst>
                <a:ext uri="{FF2B5EF4-FFF2-40B4-BE49-F238E27FC236}">
                  <a16:creationId xmlns:a16="http://schemas.microsoft.com/office/drawing/2014/main" id="{E92301AD-8AC0-42F5-AB78-CD077938B9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182" r="24182"/>
            <a:stretch/>
          </p:blipFill>
          <p:spPr bwMode="auto">
            <a:xfrm>
              <a:off x="-2121375" y="5776687"/>
              <a:ext cx="11034236" cy="1115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CasellaDiTesto 3">
            <a:extLst>
              <a:ext uri="{FF2B5EF4-FFF2-40B4-BE49-F238E27FC236}">
                <a16:creationId xmlns:a16="http://schemas.microsoft.com/office/drawing/2014/main" id="{220A146C-B154-0544-B808-86412164041F}"/>
              </a:ext>
            </a:extLst>
          </p:cNvPr>
          <p:cNvSpPr txBox="1"/>
          <p:nvPr/>
        </p:nvSpPr>
        <p:spPr>
          <a:xfrm>
            <a:off x="946385" y="1556792"/>
            <a:ext cx="7370031" cy="116955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it-IT" sz="1400" dirty="0" err="1"/>
              <a:t>N</a:t>
            </a:r>
            <a:r>
              <a:rPr lang="it-IT" sz="1400" baseline="-25000" dirty="0" err="1"/>
              <a:t>j</a:t>
            </a:r>
            <a:r>
              <a:rPr lang="it-IT" sz="1400" baseline="-25000" dirty="0"/>
              <a:t> </a:t>
            </a:r>
            <a:r>
              <a:rPr lang="it-IT" sz="1400" dirty="0"/>
              <a:t>= Numero di </a:t>
            </a:r>
            <a:r>
              <a:rPr lang="it-IT" sz="1400" dirty="0" err="1"/>
              <a:t>HGFs</a:t>
            </a:r>
            <a:r>
              <a:rPr lang="it-IT" sz="1400" dirty="0"/>
              <a:t> rilevate rispetto nella Regione j-esima (</a:t>
            </a:r>
            <a:r>
              <a:rPr lang="it-IT" sz="1400" dirty="0" err="1"/>
              <a:t>N</a:t>
            </a:r>
            <a:r>
              <a:rPr lang="it-IT" sz="1400" baseline="-25000" dirty="0" err="1"/>
              <a:t>j</a:t>
            </a:r>
            <a:r>
              <a:rPr lang="it-IT" sz="1400" dirty="0"/>
              <a:t>)</a:t>
            </a:r>
          </a:p>
          <a:p>
            <a:pPr marL="457200" indent="-457200"/>
            <a:r>
              <a:rPr lang="it-IT" sz="1400" dirty="0" err="1"/>
              <a:t>Q</a:t>
            </a:r>
            <a:r>
              <a:rPr lang="it-IT" sz="1400" baseline="-25000" dirty="0" err="1"/>
              <a:t>j</a:t>
            </a:r>
            <a:r>
              <a:rPr lang="it-IT" sz="1400" baseline="-25000" dirty="0"/>
              <a:t> </a:t>
            </a:r>
            <a:r>
              <a:rPr lang="it-IT" sz="1400" dirty="0"/>
              <a:t>= Quota parte delle </a:t>
            </a:r>
            <a:r>
              <a:rPr lang="it-IT" sz="1400" dirty="0" err="1"/>
              <a:t>HGFs</a:t>
            </a:r>
            <a:r>
              <a:rPr lang="it-IT" sz="1400" dirty="0"/>
              <a:t> rilevate rispetto alle PMI presenti nella Regione j-esima</a:t>
            </a:r>
          </a:p>
          <a:p>
            <a:pPr marL="457200" indent="-457200"/>
            <a:r>
              <a:rPr lang="it-IT" sz="1400" dirty="0"/>
              <a:t>Q ‘</a:t>
            </a:r>
            <a:r>
              <a:rPr lang="it-IT" sz="1400" baseline="-25000" dirty="0"/>
              <a:t>j </a:t>
            </a:r>
            <a:r>
              <a:rPr lang="it-IT" sz="1400" dirty="0"/>
              <a:t>= Quota parte delle </a:t>
            </a:r>
            <a:r>
              <a:rPr lang="it-IT" sz="1400" dirty="0" err="1"/>
              <a:t>HGFs</a:t>
            </a:r>
            <a:r>
              <a:rPr lang="it-IT" sz="1400" dirty="0"/>
              <a:t> rilevate nella Regione j-esima rispetto al campione nazionale di PMI</a:t>
            </a:r>
          </a:p>
          <a:p>
            <a:pPr marL="457200" indent="-457200"/>
            <a:r>
              <a:rPr lang="it-IT" sz="1400" dirty="0" err="1"/>
              <a:t>M</a:t>
            </a:r>
            <a:r>
              <a:rPr lang="it-IT" sz="1400" baseline="-25000" dirty="0" err="1"/>
              <a:t>j</a:t>
            </a:r>
            <a:r>
              <a:rPr lang="it-IT" sz="1400" baseline="-25000" dirty="0"/>
              <a:t> </a:t>
            </a:r>
            <a:r>
              <a:rPr lang="it-IT" sz="1400" dirty="0"/>
              <a:t>= Mediana dell’andamento aggregato dei ricavi delle </a:t>
            </a:r>
            <a:r>
              <a:rPr lang="it-IT" sz="1400" dirty="0" err="1"/>
              <a:t>HGFs</a:t>
            </a:r>
            <a:r>
              <a:rPr lang="it-IT" sz="1400" dirty="0"/>
              <a:t> rilevate nella Regione j-esima </a:t>
            </a:r>
          </a:p>
          <a:p>
            <a:pPr marL="457200" indent="-457200"/>
            <a:r>
              <a:rPr lang="it-IT" sz="1400" dirty="0"/>
              <a:t>Q ‘’</a:t>
            </a:r>
            <a:r>
              <a:rPr lang="it-IT" sz="1400" baseline="-25000" dirty="0"/>
              <a:t>j </a:t>
            </a:r>
            <a:r>
              <a:rPr lang="it-IT" sz="1400" dirty="0"/>
              <a:t>= Quota parte delle </a:t>
            </a:r>
            <a:r>
              <a:rPr lang="it-IT" sz="1400" dirty="0" err="1"/>
              <a:t>HGFs</a:t>
            </a:r>
            <a:r>
              <a:rPr lang="it-IT" sz="1400" dirty="0"/>
              <a:t> rilevate nella Regione j-esima rispetto al campione nazionale di </a:t>
            </a:r>
            <a:r>
              <a:rPr lang="it-IT" sz="1400" dirty="0" err="1"/>
              <a:t>HGFs</a:t>
            </a:r>
            <a:endParaRPr lang="it-IT" sz="14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5A836E2-A225-404D-AC89-CB9DDE7027D9}"/>
              </a:ext>
            </a:extLst>
          </p:cNvPr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398" y="908720"/>
            <a:ext cx="4193177" cy="62701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CasellaDiTesto 11">
            <a:extLst>
              <a:ext uri="{FF2B5EF4-FFF2-40B4-BE49-F238E27FC236}">
                <a16:creationId xmlns:a16="http://schemas.microsoft.com/office/drawing/2014/main" id="{ACDDE5BF-5F37-1347-88DC-A941EB2721C6}"/>
              </a:ext>
            </a:extLst>
          </p:cNvPr>
          <p:cNvSpPr txBox="1"/>
          <p:nvPr/>
        </p:nvSpPr>
        <p:spPr>
          <a:xfrm>
            <a:off x="5220072" y="2924944"/>
            <a:ext cx="3409838" cy="29196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it-IT" sz="1400" dirty="0"/>
              <a:t>Le “Regioni campione” in termini </a:t>
            </a:r>
            <a:r>
              <a:rPr lang="it-IT" sz="1400" dirty="0" err="1"/>
              <a:t>HGFs</a:t>
            </a:r>
            <a:r>
              <a:rPr lang="it-IT" sz="1400" dirty="0"/>
              <a:t> non si distinguono per livelli di redditività particolarmente elevati, sia sul piano assoluto che relativo. Da un lato, infatti, per tali Regioni il campo di oscillazione del ROA aggregato delle </a:t>
            </a:r>
            <a:r>
              <a:rPr lang="it-IT" sz="1400" dirty="0" err="1"/>
              <a:t>HGFs</a:t>
            </a:r>
            <a:r>
              <a:rPr lang="it-IT" sz="1400" dirty="0"/>
              <a:t> è compreso tra il 4,33% e il 5,62%; dall’altro, i dati aggregati mostrano come l’insieme delle </a:t>
            </a:r>
            <a:r>
              <a:rPr lang="it-IT" sz="1400" dirty="0" err="1"/>
              <a:t>HGFs</a:t>
            </a:r>
            <a:r>
              <a:rPr lang="it-IT" sz="1400" dirty="0"/>
              <a:t> appartenenti al gruppo delle “Regioni campione” (caratterizzate da un indice IP &gt;2) non sempre produce una profittabilità maggiore dell’insieme riferito a Regioni a più bassa concentrazione di </a:t>
            </a:r>
            <a:r>
              <a:rPr lang="it-IT" sz="1400" dirty="0" err="1"/>
              <a:t>HGFs</a:t>
            </a:r>
            <a:r>
              <a:rPr lang="it-IT" sz="1400" dirty="0"/>
              <a:t>.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C254C38B-2F46-F544-B724-28760D245AF9}"/>
              </a:ext>
            </a:extLst>
          </p:cNvPr>
          <p:cNvGrpSpPr/>
          <p:nvPr/>
        </p:nvGrpSpPr>
        <p:grpSpPr>
          <a:xfrm>
            <a:off x="-70710" y="2780928"/>
            <a:ext cx="5146766" cy="3139321"/>
            <a:chOff x="217322" y="2953975"/>
            <a:chExt cx="5146766" cy="3139321"/>
          </a:xfrm>
        </p:grpSpPr>
        <p:sp>
          <p:nvSpPr>
            <p:cNvPr id="13" name="CasellaDiTesto 9">
              <a:extLst>
                <a:ext uri="{FF2B5EF4-FFF2-40B4-BE49-F238E27FC236}">
                  <a16:creationId xmlns:a16="http://schemas.microsoft.com/office/drawing/2014/main" id="{F43F789A-7D20-C04C-BD9F-C7E279C0359E}"/>
                </a:ext>
              </a:extLst>
            </p:cNvPr>
            <p:cNvSpPr txBox="1"/>
            <p:nvPr/>
          </p:nvSpPr>
          <p:spPr>
            <a:xfrm>
              <a:off x="217322" y="2953975"/>
              <a:ext cx="5146766" cy="31393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dirty="0"/>
                <a:t>Concentrazione di </a:t>
              </a:r>
              <a:r>
                <a:rPr lang="it-IT" dirty="0" err="1"/>
                <a:t>HGFs</a:t>
              </a:r>
              <a:r>
                <a:rPr lang="it-IT" dirty="0"/>
                <a:t> sul territorio nazionale</a:t>
              </a:r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r>
                <a:rPr lang="it-IT" dirty="0"/>
                <a:t> </a:t>
              </a:r>
            </a:p>
          </p:txBody>
        </p:sp>
        <p:graphicFrame>
          <p:nvGraphicFramePr>
            <p:cNvPr id="14" name="Grafico 13">
              <a:extLst>
                <a:ext uri="{FF2B5EF4-FFF2-40B4-BE49-F238E27FC236}">
                  <a16:creationId xmlns:a16="http://schemas.microsoft.com/office/drawing/2014/main" id="{4551B536-7DF2-164C-A197-4F686AC57B8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462893103"/>
                </p:ext>
              </p:extLst>
            </p:nvPr>
          </p:nvGraphicFramePr>
          <p:xfrm>
            <a:off x="462348" y="3316828"/>
            <a:ext cx="4569629" cy="27040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" name="CasellaDiTesto 12">
              <a:extLst>
                <a:ext uri="{FF2B5EF4-FFF2-40B4-BE49-F238E27FC236}">
                  <a16:creationId xmlns:a16="http://schemas.microsoft.com/office/drawing/2014/main" id="{FFCED66A-256D-854C-A6C8-A4C9309FD3AE}"/>
                </a:ext>
              </a:extLst>
            </p:cNvPr>
            <p:cNvSpPr txBox="1"/>
            <p:nvPr/>
          </p:nvSpPr>
          <p:spPr>
            <a:xfrm>
              <a:off x="2829890" y="4035285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solidFill>
                    <a:schemeClr val="bg1"/>
                  </a:solidFill>
                </a:rPr>
                <a:t>IP = 24,18</a:t>
              </a:r>
            </a:p>
          </p:txBody>
        </p:sp>
        <p:sp>
          <p:nvSpPr>
            <p:cNvPr id="17" name="CasellaDiTesto 13">
              <a:extLst>
                <a:ext uri="{FF2B5EF4-FFF2-40B4-BE49-F238E27FC236}">
                  <a16:creationId xmlns:a16="http://schemas.microsoft.com/office/drawing/2014/main" id="{57054C94-77C5-E243-A3F4-62DA2F627BAE}"/>
                </a:ext>
              </a:extLst>
            </p:cNvPr>
            <p:cNvSpPr txBox="1"/>
            <p:nvPr/>
          </p:nvSpPr>
          <p:spPr>
            <a:xfrm rot="2928312">
              <a:off x="2799410" y="503677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solidFill>
                    <a:schemeClr val="bg1"/>
                  </a:solidFill>
                </a:rPr>
                <a:t>IP = 13,94</a:t>
              </a:r>
            </a:p>
          </p:txBody>
        </p:sp>
        <p:sp>
          <p:nvSpPr>
            <p:cNvPr id="21" name="CasellaDiTesto 14">
              <a:extLst>
                <a:ext uri="{FF2B5EF4-FFF2-40B4-BE49-F238E27FC236}">
                  <a16:creationId xmlns:a16="http://schemas.microsoft.com/office/drawing/2014/main" id="{1C76C9B3-D052-E64C-8DF3-F51803F08850}"/>
                </a:ext>
              </a:extLst>
            </p:cNvPr>
            <p:cNvSpPr txBox="1"/>
            <p:nvPr/>
          </p:nvSpPr>
          <p:spPr>
            <a:xfrm rot="19188778">
              <a:off x="1658113" y="4940978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solidFill>
                    <a:schemeClr val="bg1"/>
                  </a:solidFill>
                </a:rPr>
                <a:t>IP =  7,77</a:t>
              </a:r>
            </a:p>
          </p:txBody>
        </p:sp>
        <p:sp>
          <p:nvSpPr>
            <p:cNvPr id="22" name="CasellaDiTesto 15">
              <a:extLst>
                <a:ext uri="{FF2B5EF4-FFF2-40B4-BE49-F238E27FC236}">
                  <a16:creationId xmlns:a16="http://schemas.microsoft.com/office/drawing/2014/main" id="{CCFEC94C-B4B7-F74D-BFB4-E4D898F80BAC}"/>
                </a:ext>
              </a:extLst>
            </p:cNvPr>
            <p:cNvSpPr txBox="1"/>
            <p:nvPr/>
          </p:nvSpPr>
          <p:spPr>
            <a:xfrm rot="20530617">
              <a:off x="1549252" y="4610045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solidFill>
                    <a:schemeClr val="bg1"/>
                  </a:solidFill>
                </a:rPr>
                <a:t>IP =  6,20</a:t>
              </a:r>
            </a:p>
          </p:txBody>
        </p:sp>
        <p:sp>
          <p:nvSpPr>
            <p:cNvPr id="23" name="CasellaDiTesto 16">
              <a:extLst>
                <a:ext uri="{FF2B5EF4-FFF2-40B4-BE49-F238E27FC236}">
                  <a16:creationId xmlns:a16="http://schemas.microsoft.com/office/drawing/2014/main" id="{EB51C56F-05E4-A940-B564-451E0EEDE729}"/>
                </a:ext>
              </a:extLst>
            </p:cNvPr>
            <p:cNvSpPr txBox="1"/>
            <p:nvPr/>
          </p:nvSpPr>
          <p:spPr>
            <a:xfrm rot="1289535">
              <a:off x="1531834" y="4266057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>
                  <a:solidFill>
                    <a:schemeClr val="bg1"/>
                  </a:solidFill>
                </a:rPr>
                <a:t>IP =  4,37</a:t>
              </a:r>
            </a:p>
          </p:txBody>
        </p:sp>
        <p:sp>
          <p:nvSpPr>
            <p:cNvPr id="24" name="CasellaDiTesto 17">
              <a:extLst>
                <a:ext uri="{FF2B5EF4-FFF2-40B4-BE49-F238E27FC236}">
                  <a16:creationId xmlns:a16="http://schemas.microsoft.com/office/drawing/2014/main" id="{9D402CF5-6D05-4A46-A54A-3D34535BDB51}"/>
                </a:ext>
              </a:extLst>
            </p:cNvPr>
            <p:cNvSpPr txBox="1"/>
            <p:nvPr/>
          </p:nvSpPr>
          <p:spPr>
            <a:xfrm>
              <a:off x="3835733" y="3408268"/>
              <a:ext cx="9612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/>
                <a:t>Lombardia</a:t>
              </a:r>
            </a:p>
          </p:txBody>
        </p:sp>
        <p:sp>
          <p:nvSpPr>
            <p:cNvPr id="25" name="CasellaDiTesto 18">
              <a:extLst>
                <a:ext uri="{FF2B5EF4-FFF2-40B4-BE49-F238E27FC236}">
                  <a16:creationId xmlns:a16="http://schemas.microsoft.com/office/drawing/2014/main" id="{507FE71B-5150-594C-9717-3758C0A73859}"/>
                </a:ext>
              </a:extLst>
            </p:cNvPr>
            <p:cNvSpPr txBox="1"/>
            <p:nvPr/>
          </p:nvSpPr>
          <p:spPr>
            <a:xfrm>
              <a:off x="3962005" y="5102085"/>
              <a:ext cx="1365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/>
                <a:t>Emilia-Romagna</a:t>
              </a:r>
            </a:p>
          </p:txBody>
        </p:sp>
        <p:cxnSp>
          <p:nvCxnSpPr>
            <p:cNvPr id="26" name="Forma 20">
              <a:extLst>
                <a:ext uri="{FF2B5EF4-FFF2-40B4-BE49-F238E27FC236}">
                  <a16:creationId xmlns:a16="http://schemas.microsoft.com/office/drawing/2014/main" id="{15CFFA20-C205-464C-8ED0-13F2FA20C352}"/>
                </a:ext>
              </a:extLst>
            </p:cNvPr>
            <p:cNvCxnSpPr>
              <a:stCxn id="25" idx="2"/>
            </p:cNvCxnSpPr>
            <p:nvPr/>
          </p:nvCxnSpPr>
          <p:spPr>
            <a:xfrm rot="5400000">
              <a:off x="4065417" y="4958111"/>
              <a:ext cx="127652" cy="103115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21">
              <a:extLst>
                <a:ext uri="{FF2B5EF4-FFF2-40B4-BE49-F238E27FC236}">
                  <a16:creationId xmlns:a16="http://schemas.microsoft.com/office/drawing/2014/main" id="{F8711934-C154-D448-B73F-50E65957BDC6}"/>
                </a:ext>
              </a:extLst>
            </p:cNvPr>
            <p:cNvSpPr txBox="1"/>
            <p:nvPr/>
          </p:nvSpPr>
          <p:spPr>
            <a:xfrm>
              <a:off x="979320" y="5489615"/>
              <a:ext cx="763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/>
                <a:t>Toscana</a:t>
              </a:r>
            </a:p>
          </p:txBody>
        </p:sp>
        <p:cxnSp>
          <p:nvCxnSpPr>
            <p:cNvPr id="28" name="Connettore 1 27">
              <a:extLst>
                <a:ext uri="{FF2B5EF4-FFF2-40B4-BE49-F238E27FC236}">
                  <a16:creationId xmlns:a16="http://schemas.microsoft.com/office/drawing/2014/main" id="{1E0C00C3-54E1-C941-8757-6606A44A618A}"/>
                </a:ext>
              </a:extLst>
            </p:cNvPr>
            <p:cNvCxnSpPr>
              <a:stCxn id="27" idx="0"/>
            </p:cNvCxnSpPr>
            <p:nvPr/>
          </p:nvCxnSpPr>
          <p:spPr>
            <a:xfrm flipV="1">
              <a:off x="1361091" y="5210945"/>
              <a:ext cx="306209" cy="2786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6">
              <a:extLst>
                <a:ext uri="{FF2B5EF4-FFF2-40B4-BE49-F238E27FC236}">
                  <a16:creationId xmlns:a16="http://schemas.microsoft.com/office/drawing/2014/main" id="{9A6B8B02-0CF5-854D-BA80-573CCE970046}"/>
                </a:ext>
              </a:extLst>
            </p:cNvPr>
            <p:cNvSpPr txBox="1"/>
            <p:nvPr/>
          </p:nvSpPr>
          <p:spPr>
            <a:xfrm>
              <a:off x="687585" y="4583923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/>
                <a:t>Lazio</a:t>
              </a:r>
            </a:p>
          </p:txBody>
        </p:sp>
        <p:cxnSp>
          <p:nvCxnSpPr>
            <p:cNvPr id="30" name="Connettore 1 29">
              <a:extLst>
                <a:ext uri="{FF2B5EF4-FFF2-40B4-BE49-F238E27FC236}">
                  <a16:creationId xmlns:a16="http://schemas.microsoft.com/office/drawing/2014/main" id="{DD7F3009-4FBE-A949-A6B5-888B7DB9673F}"/>
                </a:ext>
              </a:extLst>
            </p:cNvPr>
            <p:cNvCxnSpPr/>
            <p:nvPr/>
          </p:nvCxnSpPr>
          <p:spPr>
            <a:xfrm flipV="1">
              <a:off x="1183974" y="4753743"/>
              <a:ext cx="39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asellaDiTesto 29">
              <a:extLst>
                <a:ext uri="{FF2B5EF4-FFF2-40B4-BE49-F238E27FC236}">
                  <a16:creationId xmlns:a16="http://schemas.microsoft.com/office/drawing/2014/main" id="{9CD0786E-A973-0647-B381-462EED063887}"/>
                </a:ext>
              </a:extLst>
            </p:cNvPr>
            <p:cNvSpPr txBox="1"/>
            <p:nvPr/>
          </p:nvSpPr>
          <p:spPr>
            <a:xfrm>
              <a:off x="630978" y="4174621"/>
              <a:ext cx="627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400" dirty="0"/>
                <a:t>Puglia</a:t>
              </a:r>
            </a:p>
          </p:txBody>
        </p:sp>
        <p:cxnSp>
          <p:nvCxnSpPr>
            <p:cNvPr id="32" name="Connettore 1 31">
              <a:extLst>
                <a:ext uri="{FF2B5EF4-FFF2-40B4-BE49-F238E27FC236}">
                  <a16:creationId xmlns:a16="http://schemas.microsoft.com/office/drawing/2014/main" id="{25822A7E-8EDA-F346-8D10-AB8A4D101117}"/>
                </a:ext>
              </a:extLst>
            </p:cNvPr>
            <p:cNvCxnSpPr/>
            <p:nvPr/>
          </p:nvCxnSpPr>
          <p:spPr>
            <a:xfrm flipV="1">
              <a:off x="1166555" y="4344434"/>
              <a:ext cx="39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04139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1567</Words>
  <Application>Microsoft Office PowerPoint</Application>
  <PresentationFormat>Presentazione su schermo (4:3)</PresentationFormat>
  <Paragraphs>239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5" baseType="lpstr"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Tina Cherubino</dc:creator>
  <cp:lastModifiedBy>Marilina Labia</cp:lastModifiedBy>
  <cp:revision>34</cp:revision>
  <dcterms:created xsi:type="dcterms:W3CDTF">2018-03-12T11:21:50Z</dcterms:created>
  <dcterms:modified xsi:type="dcterms:W3CDTF">2020-10-15T17:13:09Z</dcterms:modified>
</cp:coreProperties>
</file>